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2"/>
  </p:handoutMasterIdLst>
  <p:sldIdLst>
    <p:sldId id="256" r:id="rId2"/>
    <p:sldId id="264" r:id="rId3"/>
    <p:sldId id="258" r:id="rId4"/>
    <p:sldId id="261" r:id="rId5"/>
    <p:sldId id="265" r:id="rId6"/>
    <p:sldId id="262" r:id="rId7"/>
    <p:sldId id="309" r:id="rId8"/>
    <p:sldId id="266" r:id="rId9"/>
    <p:sldId id="267" r:id="rId10"/>
    <p:sldId id="268" r:id="rId11"/>
    <p:sldId id="269" r:id="rId12"/>
    <p:sldId id="263" r:id="rId13"/>
    <p:sldId id="270" r:id="rId14"/>
    <p:sldId id="271" r:id="rId15"/>
    <p:sldId id="272" r:id="rId16"/>
    <p:sldId id="273" r:id="rId17"/>
    <p:sldId id="274" r:id="rId18"/>
    <p:sldId id="275" r:id="rId19"/>
    <p:sldId id="257" r:id="rId20"/>
    <p:sldId id="277" r:id="rId21"/>
    <p:sldId id="280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4" d="100"/>
          <a:sy n="64" d="100"/>
        </p:scale>
        <p:origin x="-96" y="-6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CDA516-BF5D-431C-8724-84650E22B71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8BB785-49DD-4646-A138-FF85093D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33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CA13-29FF-499D-9BDE-0ED22134F61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1E2-6FA9-498C-9D2A-007CE540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5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CA13-29FF-499D-9BDE-0ED22134F61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1E2-6FA9-498C-9D2A-007CE540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4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CA13-29FF-499D-9BDE-0ED22134F61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1E2-6FA9-498C-9D2A-007CE540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0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CA13-29FF-499D-9BDE-0ED22134F61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1E2-6FA9-498C-9D2A-007CE540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9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CA13-29FF-499D-9BDE-0ED22134F61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1E2-6FA9-498C-9D2A-007CE540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3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CA13-29FF-499D-9BDE-0ED22134F61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1E2-6FA9-498C-9D2A-007CE540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9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CA13-29FF-499D-9BDE-0ED22134F61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1E2-6FA9-498C-9D2A-007CE540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CA13-29FF-499D-9BDE-0ED22134F61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1E2-6FA9-498C-9D2A-007CE540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7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CA13-29FF-499D-9BDE-0ED22134F61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1E2-6FA9-498C-9D2A-007CE540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8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CA13-29FF-499D-9BDE-0ED22134F61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1E2-6FA9-498C-9D2A-007CE540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3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CA13-29FF-499D-9BDE-0ED22134F61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1E2-6FA9-498C-9D2A-007CE540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2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ECA13-29FF-499D-9BDE-0ED22134F61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1D1E2-6FA9-498C-9D2A-007CE540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7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33897" y="2263095"/>
            <a:ext cx="9144000" cy="1655762"/>
          </a:xfrm>
        </p:spPr>
        <p:txBody>
          <a:bodyPr>
            <a:no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</a:rPr>
              <a:t>參加崇拜</a:t>
            </a:r>
            <a:endParaRPr lang="en-US" altLang="zh-CN" sz="4800" b="1" dirty="0">
              <a:solidFill>
                <a:srgbClr val="FF0000"/>
              </a:solidFill>
            </a:endParaRPr>
          </a:p>
          <a:p>
            <a:r>
              <a:rPr lang="en-US" altLang="zh-CN" sz="4800" b="1" dirty="0">
                <a:solidFill>
                  <a:srgbClr val="FF0000"/>
                </a:solidFill>
                <a:latin typeface="Book Antiqua" panose="02040602050305030304" pitchFamily="18" charset="0"/>
              </a:rPr>
              <a:t>vs</a:t>
            </a:r>
          </a:p>
          <a:p>
            <a:r>
              <a:rPr lang="zh-CN" altLang="en-US" sz="4800" b="1" dirty="0">
                <a:solidFill>
                  <a:srgbClr val="FF0000"/>
                </a:solidFill>
              </a:rPr>
              <a:t>參與崇拜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95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5847" y="369277"/>
            <a:ext cx="11852030" cy="2404067"/>
          </a:xfrm>
        </p:spPr>
        <p:txBody>
          <a:bodyPr>
            <a:noAutofit/>
          </a:bodyPr>
          <a:lstStyle/>
          <a:p>
            <a:pPr algn="l"/>
            <a:r>
              <a:rPr lang="zh-TW" altLang="en-US" sz="2500" b="1" dirty="0"/>
              <a:t>詩 篇 </a:t>
            </a:r>
            <a:r>
              <a:rPr lang="en-US" altLang="zh-TW" sz="2500" b="1" dirty="0"/>
              <a:t>22 </a:t>
            </a:r>
          </a:p>
          <a:p>
            <a:pPr algn="l"/>
            <a:r>
              <a:rPr lang="en-US" altLang="zh-TW" sz="2500" b="1" dirty="0"/>
              <a:t>3 </a:t>
            </a:r>
            <a:r>
              <a:rPr lang="zh-TW" altLang="en-US" sz="2500" b="1" dirty="0"/>
              <a:t>但 你 是 聖 潔 的 ， 是 用 以 色 列 的 讚 美 為 寶 座 （ 或 譯 ： 居 所 ） 的 。</a:t>
            </a:r>
          </a:p>
          <a:p>
            <a:pPr algn="l"/>
            <a:r>
              <a:rPr lang="en-US" altLang="zh-TW" sz="2500" b="1" dirty="0"/>
              <a:t>23 </a:t>
            </a:r>
            <a:r>
              <a:rPr lang="zh-TW" altLang="en-US" sz="2500" b="1" dirty="0"/>
              <a:t>你 們 敬 畏 耶 和 華 的 人 要 讚 美 他 ！ 雅 各 的 後 裔 都 要 榮 耀 他 ！ 以 色 列 的 後 裔 都 要 懼 怕 他 ！</a:t>
            </a:r>
          </a:p>
          <a:p>
            <a:pPr algn="l"/>
            <a:endParaRPr lang="zh-TW" alt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658377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5847" y="369277"/>
            <a:ext cx="11852030" cy="2404067"/>
          </a:xfrm>
        </p:spPr>
        <p:txBody>
          <a:bodyPr>
            <a:noAutofit/>
          </a:bodyPr>
          <a:lstStyle/>
          <a:p>
            <a:pPr algn="l"/>
            <a:r>
              <a:rPr lang="zh-TW" altLang="en-US" sz="2500" b="1" dirty="0"/>
              <a:t>詩 篇 </a:t>
            </a:r>
            <a:r>
              <a:rPr lang="en-US" altLang="zh-TW" sz="2500" b="1" dirty="0"/>
              <a:t>84 </a:t>
            </a:r>
          </a:p>
          <a:p>
            <a:pPr algn="l"/>
            <a:r>
              <a:rPr lang="en-US" altLang="zh-TW" sz="2500" b="1" dirty="0"/>
              <a:t>84 </a:t>
            </a:r>
            <a:r>
              <a:rPr lang="zh-TW" altLang="en-US" sz="2500" b="1" dirty="0"/>
              <a:t>（ 可 拉 後 裔 的 詩 ， 交 與 伶 長 。 用 迦 特 樂 器 。 ） 萬 軍 之 耶 和 華 啊 ， 你 的 居 所 何 等 可 愛 ！</a:t>
            </a:r>
          </a:p>
          <a:p>
            <a:pPr algn="l"/>
            <a:r>
              <a:rPr lang="en-US" altLang="zh-TW" sz="2500" b="1" dirty="0"/>
              <a:t>2 </a:t>
            </a:r>
            <a:r>
              <a:rPr lang="zh-TW" altLang="en-US" sz="2500" b="1" dirty="0"/>
              <a:t>我 羨 慕 渴 想 耶 和 華 的 院 宇 ； 我 的 心 腸 ， 我 的 肉 體 向 永 生 神 呼 籲 （ 或 譯 ： 歡 呼 ） 。</a:t>
            </a:r>
          </a:p>
          <a:p>
            <a:pPr algn="l"/>
            <a:r>
              <a:rPr lang="en-US" altLang="zh-TW" sz="2500" b="1" dirty="0"/>
              <a:t>3 </a:t>
            </a:r>
            <a:r>
              <a:rPr lang="zh-TW" altLang="en-US" sz="2500" b="1" dirty="0"/>
              <a:t>萬 軍 之 耶 和 華 ─ 我 的 王 ， 我 的 神 啊 ， 在 你 祭 壇 那 裡 ， 麻 雀 為 自 己 找 著 房 屋 ， 燕 子 為 自 己 找 著 菢 雛 之 窩 。</a:t>
            </a:r>
          </a:p>
          <a:p>
            <a:pPr algn="l"/>
            <a:r>
              <a:rPr lang="en-US" altLang="zh-TW" sz="2500" b="1" dirty="0"/>
              <a:t>4 </a:t>
            </a:r>
            <a:r>
              <a:rPr lang="zh-TW" altLang="en-US" sz="2500" b="1" dirty="0"/>
              <a:t>如 此 住 在 你 殿 中 的 便 為 有 福 ！ 他 們 仍 要 讚 美 你 。 （ 細 拉 ）</a:t>
            </a:r>
          </a:p>
          <a:p>
            <a:pPr algn="l"/>
            <a:r>
              <a:rPr lang="en-US" altLang="zh-TW" sz="2500" b="1" dirty="0"/>
              <a:t>5 </a:t>
            </a:r>
            <a:r>
              <a:rPr lang="zh-TW" altLang="en-US" sz="2500" b="1" dirty="0"/>
              <a:t>靠 你 有 力 量 、 心 中 想 往 錫 安 大 道 的 ， 這 人 便 為 有 福 ！</a:t>
            </a:r>
          </a:p>
          <a:p>
            <a:pPr algn="l"/>
            <a:endParaRPr lang="zh-TW" alt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079328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07122" y="677967"/>
            <a:ext cx="10456985" cy="1655762"/>
          </a:xfrm>
        </p:spPr>
        <p:txBody>
          <a:bodyPr>
            <a:noAutofit/>
          </a:bodyPr>
          <a:lstStyle/>
          <a:p>
            <a:pPr algn="l"/>
            <a:r>
              <a:rPr lang="en-US" altLang="zh-TW" sz="4800" b="1" dirty="0"/>
              <a:t>2. </a:t>
            </a:r>
            <a:r>
              <a:rPr lang="zh-TW" altLang="en-US" sz="4800" b="1" dirty="0"/>
              <a:t>紀念主耶穌復活得勝</a:t>
            </a:r>
            <a:endParaRPr lang="en-US" altLang="zh-TW" sz="4800" b="1" dirty="0"/>
          </a:p>
          <a:p>
            <a:pPr algn="l"/>
            <a:endParaRPr lang="zh-TW" altLang="en-US" sz="4800" b="1" dirty="0"/>
          </a:p>
          <a:p>
            <a:pPr algn="l"/>
            <a:r>
              <a:rPr lang="zh-TW" altLang="en-US" sz="4800" b="1" dirty="0"/>
              <a:t>紀念基督的救贖，赦罪，復活。</a:t>
            </a:r>
          </a:p>
          <a:p>
            <a:pPr algn="l"/>
            <a:endParaRPr lang="en-US" altLang="zh-TW" sz="4800" b="1" dirty="0"/>
          </a:p>
          <a:p>
            <a:pPr algn="l"/>
            <a:r>
              <a:rPr lang="en-US" altLang="zh-TW" sz="4800" b="1" dirty="0"/>
              <a:t>Paul W </a:t>
            </a:r>
            <a:r>
              <a:rPr lang="en-US" altLang="zh-TW" sz="4800" b="1" dirty="0" err="1"/>
              <a:t>Hoon</a:t>
            </a:r>
            <a:r>
              <a:rPr lang="zh-TW" altLang="en-US" sz="4800" b="1" dirty="0"/>
              <a:t>：基督教之禮拜乃是上帝藉著耶穌基督來啓示祂自己</a:t>
            </a:r>
          </a:p>
        </p:txBody>
      </p:sp>
    </p:spTree>
    <p:extLst>
      <p:ext uri="{BB962C8B-B14F-4D97-AF65-F5344CB8AC3E}">
        <p14:creationId xmlns:p14="http://schemas.microsoft.com/office/powerpoint/2010/main" val="644977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07122" y="677967"/>
            <a:ext cx="10456985" cy="1655762"/>
          </a:xfrm>
        </p:spPr>
        <p:txBody>
          <a:bodyPr>
            <a:noAutofit/>
          </a:bodyPr>
          <a:lstStyle/>
          <a:p>
            <a:pPr algn="l"/>
            <a:r>
              <a:rPr lang="en-US" altLang="zh-TW" sz="4800" b="1" dirty="0"/>
              <a:t>3. </a:t>
            </a:r>
            <a:r>
              <a:rPr lang="zh-TW" altLang="en-US" sz="4800" b="1" dirty="0"/>
              <a:t>藉聖靈更明白真理</a:t>
            </a:r>
            <a:endParaRPr lang="en-US" altLang="zh-TW" sz="4800" b="1" dirty="0"/>
          </a:p>
          <a:p>
            <a:pPr algn="l"/>
            <a:endParaRPr lang="zh-TW" altLang="en-US" sz="4800" b="1" dirty="0"/>
          </a:p>
          <a:p>
            <a:pPr algn="l"/>
            <a:r>
              <a:rPr lang="zh-TW" altLang="en-US" sz="4800" b="1" dirty="0"/>
              <a:t>羅 馬 書 </a:t>
            </a:r>
            <a:r>
              <a:rPr lang="en-US" altLang="zh-TW" sz="4800" b="1" dirty="0"/>
              <a:t>10:17</a:t>
            </a:r>
          </a:p>
          <a:p>
            <a:pPr algn="l"/>
            <a:r>
              <a:rPr lang="en-US" altLang="zh-TW" sz="4800" b="1" baseline="30000" dirty="0"/>
              <a:t>17</a:t>
            </a:r>
            <a:r>
              <a:rPr lang="en-US" altLang="zh-TW" sz="4800" b="1" dirty="0"/>
              <a:t> </a:t>
            </a:r>
            <a:r>
              <a:rPr lang="zh-TW" altLang="en-US" sz="4800" b="1" dirty="0"/>
              <a:t>可 見 信 道 是 從 聽 道 來 的 ， 聽 道 是 從 基 督 的 話 來 的 。</a:t>
            </a:r>
          </a:p>
          <a:p>
            <a:pPr algn="l"/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869986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70991" y="477078"/>
            <a:ext cx="9601200" cy="1908313"/>
          </a:xfrm>
        </p:spPr>
        <p:txBody>
          <a:bodyPr>
            <a:noAutofit/>
          </a:bodyPr>
          <a:lstStyle/>
          <a:p>
            <a:pPr algn="l"/>
            <a:r>
              <a:rPr lang="zh-TW" altLang="en-US" sz="2500" b="1" dirty="0"/>
              <a:t>歌 林 多 前 書 </a:t>
            </a:r>
            <a:r>
              <a:rPr lang="en-US" altLang="zh-TW" sz="2500" b="1" dirty="0"/>
              <a:t>2</a:t>
            </a:r>
          </a:p>
          <a:p>
            <a:pPr algn="l"/>
            <a:r>
              <a:rPr lang="en-US" altLang="zh-TW" sz="2500" b="1" dirty="0"/>
              <a:t>9 </a:t>
            </a:r>
            <a:r>
              <a:rPr lang="zh-TW" altLang="en-US" sz="2500" b="1" dirty="0"/>
              <a:t>如 經 上 所 記 ： 神 為 愛 他 的 人 所 預 備 的 是 眼 睛 未 曾 看 見 ， 耳 朵 未 曾 聽 見 ， 人 心 也 未 曾 想 到 的 。</a:t>
            </a:r>
          </a:p>
          <a:p>
            <a:pPr algn="l"/>
            <a:r>
              <a:rPr lang="en-US" altLang="zh-TW" sz="2500" b="1" dirty="0"/>
              <a:t>10 </a:t>
            </a:r>
            <a:r>
              <a:rPr lang="zh-TW" altLang="en-US" sz="2500" b="1" dirty="0"/>
              <a:t>只 有 神 藉 著 聖 靈 向 我 們 顯 明 了 ， 因 為 聖 靈 參 透 萬 事 ， 就 是 神 深 奧 的 事 也 參 透 了 。</a:t>
            </a:r>
          </a:p>
          <a:p>
            <a:pPr algn="l"/>
            <a:r>
              <a:rPr lang="en-US" altLang="zh-TW" sz="2500" b="1" dirty="0"/>
              <a:t>11 </a:t>
            </a:r>
            <a:r>
              <a:rPr lang="zh-TW" altLang="en-US" sz="2500" b="1" dirty="0"/>
              <a:t>除 了 在 人 裡 頭 的 靈 ， 誰 知 道 人 的 事 ； 像 這 樣 ， 除 了 神 的 靈 ， 也 沒 有 人 知 道 神 的 事 。</a:t>
            </a:r>
          </a:p>
          <a:p>
            <a:pPr algn="l"/>
            <a:r>
              <a:rPr lang="en-US" altLang="zh-TW" sz="2500" b="1" dirty="0"/>
              <a:t>12 </a:t>
            </a:r>
            <a:r>
              <a:rPr lang="zh-TW" altLang="en-US" sz="2500" b="1" dirty="0"/>
              <a:t>我 們 所 領 受 的 ， 並 不 是 世 上 的 靈 ， 乃 是 從 神 來 的 靈 ， 叫 我 們 能 知 道 神 開 恩 賜 給 我 們 的 事 。</a:t>
            </a:r>
          </a:p>
          <a:p>
            <a:pPr algn="l"/>
            <a:r>
              <a:rPr lang="en-US" altLang="zh-TW" sz="2500" b="1" dirty="0"/>
              <a:t>13 </a:t>
            </a:r>
            <a:r>
              <a:rPr lang="zh-TW" altLang="en-US" sz="2500" b="1" dirty="0"/>
              <a:t>並 且 我 們 講 說 這 些 事 ， 不 是 用 人 智 慧 所 指 教 言 語 ， 乃 是 用 聖 靈 所 指 教 的 言 語 ， 將 屬 靈 的 話 解 釋 屬 靈 的 事 。 （ 或 作 ： 將 屬 靈 的 事 講 與 屬 靈 的 人 ）。</a:t>
            </a:r>
          </a:p>
          <a:p>
            <a:pPr algn="l"/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260383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70991" y="477078"/>
            <a:ext cx="9601200" cy="1908313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/>
              <a:t>4. </a:t>
            </a:r>
            <a:r>
              <a:rPr lang="zh-TW" altLang="en-US" sz="4000" b="1" dirty="0"/>
              <a:t>與信徒相交，彼此勸勉</a:t>
            </a:r>
            <a:r>
              <a:rPr lang="en-US" altLang="zh-TW" sz="4000" b="1" dirty="0"/>
              <a:t>—</a:t>
            </a:r>
          </a:p>
          <a:p>
            <a:pPr algn="l"/>
            <a:r>
              <a:rPr lang="zh-TW" altLang="en-US" sz="4000" b="1" dirty="0"/>
              <a:t>基督是教會的頭，我們互爲肢體，</a:t>
            </a:r>
            <a:endParaRPr lang="en-US" altLang="zh-TW" sz="4000" b="1" dirty="0"/>
          </a:p>
          <a:p>
            <a:pPr algn="l"/>
            <a:r>
              <a:rPr lang="zh-TW" altLang="en-US" sz="4000" b="1" dirty="0"/>
              <a:t>要彼此聯</a:t>
            </a:r>
            <a:r>
              <a:rPr lang="zh-CN" altLang="en-US" sz="4000" b="1" dirty="0"/>
              <a:t>系</a:t>
            </a:r>
            <a:endParaRPr lang="zh-TW" altLang="en-US" sz="4000" b="1" dirty="0"/>
          </a:p>
          <a:p>
            <a:pPr algn="l"/>
            <a:endParaRPr lang="zh-TW" altLang="en-US" sz="4000" b="1" dirty="0"/>
          </a:p>
          <a:p>
            <a:pPr algn="l"/>
            <a:r>
              <a:rPr lang="zh-TW" altLang="en-US" sz="3000" b="1" dirty="0"/>
              <a:t>希 伯 來 書 </a:t>
            </a:r>
            <a:r>
              <a:rPr lang="en-US" altLang="zh-TW" sz="3000" b="1" dirty="0"/>
              <a:t>10:24-25 </a:t>
            </a:r>
          </a:p>
          <a:p>
            <a:pPr algn="l"/>
            <a:r>
              <a:rPr lang="en-US" altLang="zh-TW" sz="3000" b="1" dirty="0"/>
              <a:t>24 </a:t>
            </a:r>
            <a:r>
              <a:rPr lang="zh-TW" altLang="en-US" sz="3000" b="1" dirty="0"/>
              <a:t>又 要 彼 此 相 顧 ， 激 發 愛 心 ， 勉 勵 行 善 。</a:t>
            </a:r>
            <a:r>
              <a:rPr lang="en-US" altLang="zh-TW" sz="3000" b="1" dirty="0"/>
              <a:t>25 </a:t>
            </a:r>
            <a:r>
              <a:rPr lang="zh-TW" altLang="en-US" sz="3000" b="1" dirty="0"/>
              <a:t>你 們 不 可 停 止 聚 會 ， 好 像 那 些 停 止 慣 了 的 人 ， 倒 要 彼 此 勸 勉 ， 既 知 道 （ 原 文 是 看 見 ） 那 日 子 臨 近 ， 就 更 當 如 此 。</a:t>
            </a:r>
          </a:p>
        </p:txBody>
      </p:sp>
    </p:spTree>
    <p:extLst>
      <p:ext uri="{BB962C8B-B14F-4D97-AF65-F5344CB8AC3E}">
        <p14:creationId xmlns:p14="http://schemas.microsoft.com/office/powerpoint/2010/main" val="158785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70991" y="477078"/>
            <a:ext cx="9601200" cy="1908313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/>
              <a:t>5. </a:t>
            </a:r>
            <a:r>
              <a:rPr lang="zh-TW" altLang="en-US" sz="4000" b="1" dirty="0"/>
              <a:t>讓身心靈有一個更新的機會</a:t>
            </a:r>
          </a:p>
          <a:p>
            <a:pPr algn="l"/>
            <a:endParaRPr lang="en-US" altLang="zh-TW" sz="3000" b="1" dirty="0"/>
          </a:p>
          <a:p>
            <a:pPr algn="l"/>
            <a:r>
              <a:rPr lang="zh-TW" altLang="en-US" sz="3000" b="1" dirty="0"/>
              <a:t>出 埃 及 記 </a:t>
            </a:r>
            <a:r>
              <a:rPr lang="en-US" altLang="zh-TW" sz="3000" b="1" dirty="0"/>
              <a:t>20 </a:t>
            </a:r>
          </a:p>
          <a:p>
            <a:pPr algn="l"/>
            <a:r>
              <a:rPr lang="en-US" altLang="zh-CN" sz="3000" b="1" dirty="0"/>
              <a:t>1</a:t>
            </a:r>
            <a:r>
              <a:rPr lang="en-US" altLang="zh-TW" sz="3000" b="1" dirty="0"/>
              <a:t> </a:t>
            </a:r>
            <a:r>
              <a:rPr lang="zh-TW" altLang="en-US" sz="3000" b="1" dirty="0"/>
              <a:t>神 吩 咐 這 一 切 的 話 說 ：</a:t>
            </a:r>
          </a:p>
          <a:p>
            <a:pPr algn="l"/>
            <a:r>
              <a:rPr lang="en-US" altLang="zh-TW" sz="3000" b="1" dirty="0"/>
              <a:t>2 </a:t>
            </a:r>
            <a:r>
              <a:rPr lang="zh-TW" altLang="en-US" sz="3000" b="1" dirty="0"/>
              <a:t>我 是 耶 和 華 ─ 你 的 神 ， 曾 將 你 從 埃 及 地 為 奴 之 家 領 出 來 。</a:t>
            </a:r>
          </a:p>
          <a:p>
            <a:pPr algn="l"/>
            <a:r>
              <a:rPr lang="en-US" altLang="zh-TW" sz="3000" b="1" dirty="0"/>
              <a:t>3 </a:t>
            </a:r>
            <a:r>
              <a:rPr lang="zh-TW" altLang="en-US" sz="3000" b="1" dirty="0"/>
              <a:t>除 了 我 以 外 ， 你 不 可 有 別 的 神 。</a:t>
            </a:r>
          </a:p>
          <a:p>
            <a:pPr algn="l"/>
            <a:r>
              <a:rPr lang="en-US" altLang="zh-TW" sz="3000" b="1" dirty="0"/>
              <a:t>4 </a:t>
            </a:r>
            <a:r>
              <a:rPr lang="zh-TW" altLang="en-US" sz="3000" b="1" dirty="0"/>
              <a:t>不 可 為 自 己 雕 刻 偶 像 ， 也 不 可 做 甚 麼 形 像 彷 彿 上 天 、 下 地 ， 和 地 底 下 、 水 中 的 百 物 。</a:t>
            </a:r>
          </a:p>
        </p:txBody>
      </p:sp>
    </p:spTree>
    <p:extLst>
      <p:ext uri="{BB962C8B-B14F-4D97-AF65-F5344CB8AC3E}">
        <p14:creationId xmlns:p14="http://schemas.microsoft.com/office/powerpoint/2010/main" val="661148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70991" y="477078"/>
            <a:ext cx="9601200" cy="1908313"/>
          </a:xfrm>
        </p:spPr>
        <p:txBody>
          <a:bodyPr>
            <a:noAutofit/>
          </a:bodyPr>
          <a:lstStyle/>
          <a:p>
            <a:pPr algn="l"/>
            <a:r>
              <a:rPr lang="en-US" altLang="zh-TW" sz="3000" b="1" dirty="0"/>
              <a:t>5 </a:t>
            </a:r>
            <a:r>
              <a:rPr lang="zh-TW" altLang="en-US" sz="3000" b="1" dirty="0"/>
              <a:t>不 可 跪 拜 那 些 像 ， 也 不 可 事 奉 他 ， 因 為 我 耶 和 華 ─ 你 的 神 是 忌 邪 的 神 。 恨 我 的 ， 我 必 追 討 他 的 罪 ， 自 父 及 子 ， 直 到 三 四 代 ；</a:t>
            </a:r>
          </a:p>
          <a:p>
            <a:pPr algn="l"/>
            <a:r>
              <a:rPr lang="en-US" altLang="zh-TW" sz="3000" b="1" dirty="0"/>
              <a:t>6 </a:t>
            </a:r>
            <a:r>
              <a:rPr lang="zh-TW" altLang="en-US" sz="3000" b="1" dirty="0"/>
              <a:t>愛 我 、 守 我 誡 命 的 ， 我 必 向 他 們 發 慈 愛 ， 直 到 千 代 。</a:t>
            </a:r>
          </a:p>
          <a:p>
            <a:pPr algn="l"/>
            <a:r>
              <a:rPr lang="en-US" altLang="zh-TW" sz="3000" b="1" dirty="0"/>
              <a:t>7 </a:t>
            </a:r>
            <a:r>
              <a:rPr lang="zh-TW" altLang="en-US" sz="3000" b="1" dirty="0"/>
              <a:t>不 可 妄 稱 耶 和 華 ─ 你 神 的 名 ； 因 為 妄 稱 耶 和 華 名 的 ， 耶 和 華 必 不 以 他 為 無 罪 。</a:t>
            </a:r>
          </a:p>
        </p:txBody>
      </p:sp>
    </p:spTree>
    <p:extLst>
      <p:ext uri="{BB962C8B-B14F-4D97-AF65-F5344CB8AC3E}">
        <p14:creationId xmlns:p14="http://schemas.microsoft.com/office/powerpoint/2010/main" val="1969870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70991" y="477078"/>
            <a:ext cx="9601200" cy="1908313"/>
          </a:xfrm>
        </p:spPr>
        <p:txBody>
          <a:bodyPr>
            <a:noAutofit/>
          </a:bodyPr>
          <a:lstStyle/>
          <a:p>
            <a:pPr algn="l"/>
            <a:r>
              <a:rPr lang="en-US" altLang="zh-TW" sz="3000" b="1" dirty="0"/>
              <a:t>8 </a:t>
            </a:r>
            <a:r>
              <a:rPr lang="zh-TW" altLang="en-US" sz="3000" b="1" dirty="0"/>
              <a:t>當 記 念 安 息 日 ， 守 為 聖 日 。</a:t>
            </a:r>
          </a:p>
          <a:p>
            <a:pPr algn="l"/>
            <a:r>
              <a:rPr lang="en-US" altLang="zh-TW" sz="3000" b="1" dirty="0"/>
              <a:t>9 </a:t>
            </a:r>
            <a:r>
              <a:rPr lang="zh-TW" altLang="en-US" sz="3000" b="1" dirty="0"/>
              <a:t>六 日 要 勞 碌 做 你 一 切 的 工 ，</a:t>
            </a:r>
          </a:p>
          <a:p>
            <a:pPr algn="l"/>
            <a:r>
              <a:rPr lang="en-US" altLang="zh-TW" sz="3000" b="1" dirty="0"/>
              <a:t>10 </a:t>
            </a:r>
            <a:r>
              <a:rPr lang="zh-TW" altLang="en-US" sz="3000" b="1" dirty="0"/>
              <a:t>但 第 七 日 是 向 耶 和 華 ─ 你 神 當 守 的 安 息 日 。 這 一 日 你 和 你 的 兒 女 、 僕 婢 、 牲 畜 ， 並 你 城 裡 寄 居 的 客 旅 ， 無 論 何 工 都 不 可 做 ；</a:t>
            </a:r>
          </a:p>
          <a:p>
            <a:pPr algn="l"/>
            <a:r>
              <a:rPr lang="en-US" altLang="zh-TW" sz="3000" b="1" dirty="0"/>
              <a:t>11 </a:t>
            </a:r>
            <a:r>
              <a:rPr lang="zh-TW" altLang="en-US" sz="3000" b="1" dirty="0"/>
              <a:t>因 為 六 日 之 內 ， 耶 和 華 造 天 、 地 、 海 ， 和 其 中 的 萬 物 ， 第 七 日 便 安 息 ， 所 以 耶 和 華 賜 福 與 安 息 日 ， 定 為 聖 日 。</a:t>
            </a:r>
          </a:p>
        </p:txBody>
      </p:sp>
    </p:spTree>
    <p:extLst>
      <p:ext uri="{BB962C8B-B14F-4D97-AF65-F5344CB8AC3E}">
        <p14:creationId xmlns:p14="http://schemas.microsoft.com/office/powerpoint/2010/main" val="3894398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churchchina.org/wp-content/uploads/charts/101007.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708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6913" y="415636"/>
            <a:ext cx="359758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崇拜内</a:t>
            </a:r>
            <a:r>
              <a:rPr lang="zh-CN" altLang="en-US" sz="6000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容</a:t>
            </a:r>
            <a:endParaRPr lang="en-US" altLang="zh-CN" sz="6000" dirty="0" smtClean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US" altLang="zh-CN" sz="4400" dirty="0"/>
          </a:p>
          <a:p>
            <a:pPr marL="342900" indent="-342900">
              <a:buAutoNum type="arabicPeriod"/>
            </a:pPr>
            <a:r>
              <a:rPr lang="zh-CN" altLang="en-US" sz="4400" dirty="0"/>
              <a:t>下行</a:t>
            </a:r>
            <a:endParaRPr lang="en-US" altLang="zh-CN" sz="4400" dirty="0"/>
          </a:p>
          <a:p>
            <a:pPr marL="342900" indent="-342900">
              <a:buAutoNum type="arabicPeriod"/>
            </a:pPr>
            <a:r>
              <a:rPr lang="zh-CN" altLang="en-US" sz="4400" dirty="0"/>
              <a:t>上行</a:t>
            </a:r>
            <a:endParaRPr lang="en-US" altLang="zh-CN" sz="4400" dirty="0"/>
          </a:p>
          <a:p>
            <a:pPr marL="342900" indent="-342900">
              <a:buAutoNum type="arabicPeriod"/>
            </a:pPr>
            <a:r>
              <a:rPr lang="zh-CN" altLang="en-US" sz="4400" dirty="0"/>
              <a:t>平行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513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27313" y="881743"/>
            <a:ext cx="10787743" cy="5508171"/>
          </a:xfrm>
        </p:spPr>
        <p:txBody>
          <a:bodyPr>
            <a:noAutofit/>
          </a:bodyPr>
          <a:lstStyle/>
          <a:p>
            <a:pPr algn="l"/>
            <a:r>
              <a:rPr lang="zh-TW" altLang="en-US" sz="2000" dirty="0"/>
              <a:t>詩 篇</a:t>
            </a:r>
            <a:r>
              <a:rPr lang="en-US" sz="2000" dirty="0"/>
              <a:t> 148 </a:t>
            </a:r>
          </a:p>
          <a:p>
            <a:pPr algn="l"/>
            <a:r>
              <a:rPr lang="en-US" sz="2000" b="1" dirty="0"/>
              <a:t>148 </a:t>
            </a:r>
            <a:r>
              <a:rPr lang="zh-TW" altLang="en-US" sz="2500" dirty="0"/>
              <a:t>你 們 要 讚 美 耶 和 華 ！ 從 天 上 讚 美 耶 和 華 ， 在 高 處 讚 美 他 ！</a:t>
            </a:r>
            <a:endParaRPr lang="en-US" sz="2500" dirty="0"/>
          </a:p>
          <a:p>
            <a:pPr algn="l"/>
            <a:r>
              <a:rPr lang="en-US" sz="2500" b="1" baseline="30000" dirty="0"/>
              <a:t>2 </a:t>
            </a:r>
            <a:r>
              <a:rPr lang="zh-TW" altLang="en-US" sz="2500" dirty="0"/>
              <a:t>他 的 眾 使 者 都 要 讚 美 他 ！ 他 的 諸 軍 都 要 讚 美 他 ！</a:t>
            </a:r>
            <a:endParaRPr lang="en-US" sz="2500" dirty="0"/>
          </a:p>
          <a:p>
            <a:pPr algn="l"/>
            <a:r>
              <a:rPr lang="en-US" sz="2500" b="1" baseline="30000" dirty="0"/>
              <a:t>3 </a:t>
            </a:r>
            <a:r>
              <a:rPr lang="zh-TW" altLang="en-US" sz="2500" dirty="0"/>
              <a:t>日 頭 月 亮 ， 你 們 要 讚 美 他 ！ 放 光 的 星 宿 ， 你 們 都 要 讚 美 他 ！</a:t>
            </a:r>
            <a:endParaRPr lang="en-US" sz="2500" dirty="0"/>
          </a:p>
          <a:p>
            <a:pPr algn="l"/>
            <a:r>
              <a:rPr lang="en-US" sz="2500" b="1" baseline="30000" dirty="0"/>
              <a:t>4 </a:t>
            </a:r>
            <a:r>
              <a:rPr lang="zh-TW" altLang="en-US" sz="2500" dirty="0"/>
              <a:t>天 上 的 天 和 天 上 的 水 ， 你 們 都 要 讚 美 他 ！</a:t>
            </a:r>
            <a:endParaRPr lang="en-US" sz="2500" dirty="0"/>
          </a:p>
          <a:p>
            <a:pPr algn="l"/>
            <a:r>
              <a:rPr lang="en-US" sz="2500" b="1" baseline="30000" dirty="0"/>
              <a:t>5 </a:t>
            </a:r>
            <a:r>
              <a:rPr lang="zh-TW" altLang="en-US" sz="2500" dirty="0"/>
              <a:t>願 這 些 都 讚 美 耶 和 華 的 名 ！ 因 他 一 吩 咐 便 都 造 成 。</a:t>
            </a:r>
            <a:endParaRPr lang="en-US" sz="2500" dirty="0"/>
          </a:p>
          <a:p>
            <a:pPr algn="l"/>
            <a:r>
              <a:rPr lang="en-US" sz="2500" b="1" baseline="30000" dirty="0"/>
              <a:t>6 </a:t>
            </a:r>
            <a:r>
              <a:rPr lang="zh-TW" altLang="en-US" sz="2500" dirty="0"/>
              <a:t>他 將 這 些 立 定 ， 直 到 永 永 遠 遠 ； 他 定 了 命 ， 不 能 廢 去 （ 或 譯 ： 越 過 ） 。</a:t>
            </a:r>
            <a:endParaRPr lang="en-US" sz="2500" dirty="0"/>
          </a:p>
          <a:p>
            <a:pPr algn="l"/>
            <a:r>
              <a:rPr lang="en-US" sz="2500" b="1" baseline="30000" dirty="0"/>
              <a:t>7 </a:t>
            </a:r>
            <a:r>
              <a:rPr lang="zh-TW" altLang="en-US" sz="2500" dirty="0"/>
              <a:t>所 有 在 地 上 的 ， 大 魚 和 一 切 深 洋 ，</a:t>
            </a:r>
            <a:endParaRPr lang="en-US" sz="2500" dirty="0"/>
          </a:p>
          <a:p>
            <a:pPr algn="l"/>
            <a:r>
              <a:rPr lang="en-US" sz="2500" b="1" baseline="30000" dirty="0"/>
              <a:t>8 </a:t>
            </a:r>
            <a:r>
              <a:rPr lang="zh-TW" altLang="en-US" sz="2500" dirty="0"/>
              <a:t>火 與 冰 雹 ， 雪 和 霧 氣 ， 成 就 他 命 的 狂 風 ，</a:t>
            </a:r>
            <a:endParaRPr lang="en-US" sz="2500" dirty="0"/>
          </a:p>
          <a:p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66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如何參與？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altLang="zh-CN" sz="3600" dirty="0"/>
              <a:t>1</a:t>
            </a:r>
            <a:r>
              <a:rPr lang="en-US" sz="3600" dirty="0"/>
              <a:t>. </a:t>
            </a:r>
            <a:r>
              <a:rPr lang="zh-CN" altLang="en-US" sz="3600" dirty="0"/>
              <a:t>準備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2. </a:t>
            </a:r>
            <a:r>
              <a:rPr lang="zh-CN" altLang="en-US" sz="3600" dirty="0"/>
              <a:t>放下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3. </a:t>
            </a:r>
            <a:r>
              <a:rPr lang="zh-CN" altLang="en-US" sz="3600" dirty="0"/>
              <a:t>投入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4. </a:t>
            </a:r>
            <a:r>
              <a:rPr lang="zh-CN" altLang="en-US" sz="3600" dirty="0"/>
              <a:t>禱告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5. </a:t>
            </a:r>
            <a:r>
              <a:rPr lang="zh-CN" altLang="en-US" sz="3600" dirty="0"/>
              <a:t>認罪悔改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6. </a:t>
            </a:r>
            <a:r>
              <a:rPr lang="zh-TW" altLang="en-US" sz="3600" dirty="0"/>
              <a:t>唱詩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7. </a:t>
            </a:r>
            <a:r>
              <a:rPr lang="zh-TW" altLang="en-US" sz="3600" dirty="0"/>
              <a:t>聆聽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8. </a:t>
            </a:r>
            <a:r>
              <a:rPr lang="zh-TW" altLang="en-US" sz="3600" dirty="0"/>
              <a:t>思想  神的話語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9. </a:t>
            </a:r>
            <a:r>
              <a:rPr lang="zh-TW" altLang="en-US" sz="3600" dirty="0"/>
              <a:t>接受差遣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10. </a:t>
            </a:r>
            <a:r>
              <a:rPr lang="zh-TW" altLang="en-US" sz="3600" dirty="0"/>
              <a:t>奉獻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11. </a:t>
            </a:r>
            <a:r>
              <a:rPr lang="zh-TW" altLang="en-US" sz="3600" dirty="0"/>
              <a:t>與信徒相交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12. </a:t>
            </a:r>
            <a:r>
              <a:rPr lang="zh-CN" altLang="en-US" sz="3600" dirty="0"/>
              <a:t>感恩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828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06062" y="906568"/>
            <a:ext cx="9144000" cy="1655762"/>
          </a:xfrm>
        </p:spPr>
        <p:txBody>
          <a:bodyPr>
            <a:noAutofit/>
          </a:bodyPr>
          <a:lstStyle/>
          <a:p>
            <a:r>
              <a:rPr lang="zh-CN" altLang="en-US" sz="6000" b="1" dirty="0"/>
              <a:t>崇拜有理</a:t>
            </a:r>
            <a:r>
              <a:rPr lang="en-US" altLang="zh-CN" sz="6000" b="1" dirty="0"/>
              <a:t>—</a:t>
            </a:r>
          </a:p>
          <a:p>
            <a:r>
              <a:rPr lang="zh-CN" altLang="en-US" sz="6000" b="1" dirty="0"/>
              <a:t>崇拜的聖經依據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27879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06062" y="888983"/>
            <a:ext cx="9144000" cy="1655762"/>
          </a:xfrm>
        </p:spPr>
        <p:txBody>
          <a:bodyPr>
            <a:noAutofit/>
          </a:bodyPr>
          <a:lstStyle/>
          <a:p>
            <a:r>
              <a:rPr lang="zh-CN" altLang="en-US" sz="6000" b="1" dirty="0"/>
              <a:t>崇拜有理</a:t>
            </a:r>
            <a:r>
              <a:rPr lang="en-US" altLang="zh-CN" sz="6000" b="1" dirty="0"/>
              <a:t>—</a:t>
            </a:r>
          </a:p>
          <a:p>
            <a:r>
              <a:rPr lang="zh-CN" altLang="en-US" sz="6000" b="1" dirty="0"/>
              <a:t>崇拜的聖經依據</a:t>
            </a:r>
            <a:endParaRPr lang="en-US" altLang="zh-CN" sz="6000" b="1" dirty="0"/>
          </a:p>
          <a:p>
            <a:pPr marL="1143000" indent="-1143000">
              <a:buAutoNum type="arabicPeriod"/>
            </a:pPr>
            <a:r>
              <a:rPr lang="zh-CN" altLang="en-US" sz="6000" b="1" dirty="0"/>
              <a:t>舊約資料</a:t>
            </a:r>
            <a:endParaRPr lang="en-US" altLang="zh-CN" sz="6000" b="1" dirty="0"/>
          </a:p>
          <a:p>
            <a:pPr marL="1143000" indent="-1143000">
              <a:buAutoNum type="arabicPeriod"/>
            </a:pPr>
            <a:r>
              <a:rPr lang="zh-CN" altLang="en-US" sz="6000" b="1" dirty="0"/>
              <a:t>新約記載</a:t>
            </a:r>
            <a:endParaRPr lang="en-US" altLang="zh-CN" sz="6000" b="1" dirty="0"/>
          </a:p>
          <a:p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88571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06062" y="888983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zh-CN" altLang="en-US" sz="6000" b="1" dirty="0"/>
              <a:t>一</a:t>
            </a:r>
            <a:r>
              <a:rPr lang="en-US" altLang="zh-CN" sz="6000" b="1" dirty="0"/>
              <a:t>· </a:t>
            </a:r>
            <a:r>
              <a:rPr lang="zh-CN" altLang="en-US" sz="6000" b="1" dirty="0"/>
              <a:t>舊約資料</a:t>
            </a:r>
            <a:endParaRPr lang="en-US" altLang="zh-CN" sz="6000" b="1" dirty="0"/>
          </a:p>
          <a:p>
            <a:pPr algn="l"/>
            <a:r>
              <a:rPr lang="en-US" sz="6000" b="1" dirty="0"/>
              <a:t>  </a:t>
            </a:r>
            <a:r>
              <a:rPr lang="en-US" altLang="zh-CN" sz="6000" b="1" dirty="0"/>
              <a:t>1. </a:t>
            </a:r>
            <a:r>
              <a:rPr lang="zh-CN" altLang="en-US" sz="6000" b="1" dirty="0"/>
              <a:t>西乃事件</a:t>
            </a:r>
            <a:endParaRPr lang="en-US" altLang="zh-CN" sz="6000" b="1" dirty="0"/>
          </a:p>
          <a:p>
            <a:pPr algn="l"/>
            <a:r>
              <a:rPr lang="en-US" sz="6000" b="1" dirty="0"/>
              <a:t>  </a:t>
            </a:r>
            <a:r>
              <a:rPr lang="en-US" altLang="zh-CN" sz="6000" b="1" dirty="0"/>
              <a:t>2. </a:t>
            </a:r>
            <a:r>
              <a:rPr lang="zh-CN" altLang="en-US" sz="6000" b="1" dirty="0"/>
              <a:t>聖殿</a:t>
            </a:r>
            <a:endParaRPr lang="en-US" altLang="zh-CN" sz="6000" b="1" dirty="0"/>
          </a:p>
          <a:p>
            <a:pPr algn="l"/>
            <a:r>
              <a:rPr lang="en-US" sz="6000" b="1" dirty="0"/>
              <a:t>  </a:t>
            </a:r>
            <a:r>
              <a:rPr lang="en-US" altLang="zh-CN" sz="6000" b="1" dirty="0"/>
              <a:t>3. </a:t>
            </a:r>
            <a:r>
              <a:rPr lang="zh-CN" altLang="en-US" sz="6000" b="1" dirty="0"/>
              <a:t>會堂</a:t>
            </a:r>
            <a:endParaRPr lang="en-US" altLang="zh-CN" sz="6000" b="1" dirty="0"/>
          </a:p>
          <a:p>
            <a:pPr algn="l"/>
            <a:r>
              <a:rPr lang="en-US" sz="6000" b="1" dirty="0"/>
              <a:t>  </a:t>
            </a:r>
            <a:r>
              <a:rPr lang="en-US" altLang="zh-CN" sz="6000" b="1" dirty="0"/>
              <a:t>4.  </a:t>
            </a:r>
            <a:r>
              <a:rPr lang="zh-CN" altLang="en-US" sz="6000" b="1" dirty="0"/>
              <a:t>節期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2209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888983"/>
            <a:ext cx="11025554" cy="4843602"/>
          </a:xfrm>
        </p:spPr>
        <p:txBody>
          <a:bodyPr>
            <a:noAutofit/>
          </a:bodyPr>
          <a:lstStyle/>
          <a:p>
            <a:pPr algn="l"/>
            <a:r>
              <a:rPr lang="en-US" sz="6000" b="1" dirty="0"/>
              <a:t>  </a:t>
            </a:r>
            <a:r>
              <a:rPr lang="en-US" altLang="zh-CN" sz="6000" b="1" dirty="0"/>
              <a:t>1. </a:t>
            </a:r>
            <a:r>
              <a:rPr lang="zh-CN" altLang="en-US" sz="6000" b="1" u="sng" dirty="0"/>
              <a:t>西乃事件</a:t>
            </a:r>
            <a:endParaRPr lang="en-US" altLang="zh-CN" sz="6000" b="1" u="sng" dirty="0"/>
          </a:p>
          <a:p>
            <a:pPr algn="l"/>
            <a:r>
              <a:rPr lang="en-US" altLang="zh-CN" sz="2000" b="1" dirty="0"/>
              <a:t>       </a:t>
            </a:r>
          </a:p>
          <a:p>
            <a:pPr algn="l"/>
            <a:r>
              <a:rPr lang="en-US" altLang="zh-CN" sz="6000" b="1" dirty="0"/>
              <a:t>        </a:t>
            </a:r>
            <a:r>
              <a:rPr lang="zh-CN" altLang="en-US" sz="6000" b="1" dirty="0"/>
              <a:t>出埃及記十九章至二十四章</a:t>
            </a:r>
            <a:endParaRPr lang="en-US" altLang="zh-CN" sz="6000" b="1" dirty="0"/>
          </a:p>
          <a:p>
            <a:pPr algn="l"/>
            <a:r>
              <a:rPr lang="en-US" altLang="zh-CN" sz="6000" b="1" dirty="0"/>
              <a:t>        </a:t>
            </a:r>
            <a:r>
              <a:rPr lang="zh-CN" altLang="en-US" sz="6000" b="1" dirty="0"/>
              <a:t>上帝在西乃山與人立約</a:t>
            </a:r>
            <a:endParaRPr lang="en-US" altLang="zh-CN" sz="6000" b="1" dirty="0"/>
          </a:p>
          <a:p>
            <a:pPr algn="l"/>
            <a:r>
              <a:rPr lang="en-US" altLang="zh-CN" sz="6000" b="1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6495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5461" y="273521"/>
            <a:ext cx="11025554" cy="4843602"/>
          </a:xfrm>
        </p:spPr>
        <p:txBody>
          <a:bodyPr>
            <a:noAutofit/>
          </a:bodyPr>
          <a:lstStyle/>
          <a:p>
            <a:pPr algn="l"/>
            <a:r>
              <a:rPr lang="zh-TW" altLang="en-US" sz="3000" dirty="0"/>
              <a:t>出 埃 及 記 </a:t>
            </a:r>
            <a:r>
              <a:rPr lang="en-US" altLang="zh-TW" sz="3000" dirty="0"/>
              <a:t>24 </a:t>
            </a:r>
          </a:p>
          <a:p>
            <a:pPr algn="l"/>
            <a:endParaRPr lang="en-US" altLang="zh-TW" sz="3000" dirty="0"/>
          </a:p>
          <a:p>
            <a:pPr algn="l"/>
            <a:r>
              <a:rPr lang="en-US" altLang="zh-CN" sz="3000" b="1" baseline="30000" dirty="0"/>
              <a:t>1</a:t>
            </a:r>
            <a:r>
              <a:rPr lang="en-US" altLang="zh-TW" sz="3000" b="1" dirty="0"/>
              <a:t> </a:t>
            </a:r>
            <a:r>
              <a:rPr lang="zh-TW" altLang="en-US" sz="3000" dirty="0"/>
              <a:t>耶 和 華 對 摩 西 說 ： 你 和 亞 倫 、 拿 答 、 亞 比 戶 ， 並 以 色 列 長 老 中 的 七 十 人 ， 都 要 上 到 我 這 裡 來 ， 遠 遠 的 下 拜 。</a:t>
            </a:r>
          </a:p>
          <a:p>
            <a:pPr algn="l"/>
            <a:r>
              <a:rPr lang="en-US" altLang="zh-TW" sz="3000" b="1" baseline="30000" dirty="0"/>
              <a:t>2 </a:t>
            </a:r>
            <a:r>
              <a:rPr lang="zh-TW" altLang="en-US" sz="3000" dirty="0"/>
              <a:t>惟 獨 你 可 以 親 近 耶 和 華 ； 他 們 卻 不 可 親 近 ； 百 姓 也 不 可 和 你 一 同 上 來 。</a:t>
            </a:r>
          </a:p>
          <a:p>
            <a:pPr algn="l"/>
            <a:r>
              <a:rPr lang="en-US" altLang="zh-TW" sz="3000" b="1" baseline="30000" dirty="0"/>
              <a:t>3 </a:t>
            </a:r>
            <a:r>
              <a:rPr lang="zh-TW" altLang="en-US" sz="3000" dirty="0"/>
              <a:t>摩 西 下 山 ， 將 耶 和 華 的 命 令 典 章 都 述 說 與 百 姓 聽 。 眾 百 姓 齊 聲 說 ： 耶 和 華 所 吩 咐 的 ， 我 們 都 必 遵 行 。</a:t>
            </a:r>
          </a:p>
          <a:p>
            <a:pPr algn="l"/>
            <a:r>
              <a:rPr lang="en-US" altLang="zh-TW" sz="3000" b="1" baseline="30000" dirty="0"/>
              <a:t>4 </a:t>
            </a:r>
            <a:r>
              <a:rPr lang="zh-TW" altLang="en-US" sz="3000" dirty="0"/>
              <a:t>摩 西 將 耶 和 華 的 命 令 都 寫 上 。 清 早 起 來 ， 在 山 下 築 一 座 壇 ， 按 以 色 列 十 二 支 派 立 十 二 根 柱 子 ，</a:t>
            </a:r>
          </a:p>
        </p:txBody>
      </p:sp>
    </p:spTree>
    <p:extLst>
      <p:ext uri="{BB962C8B-B14F-4D97-AF65-F5344CB8AC3E}">
        <p14:creationId xmlns:p14="http://schemas.microsoft.com/office/powerpoint/2010/main" val="8637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86862"/>
            <a:ext cx="11025554" cy="5345723"/>
          </a:xfrm>
        </p:spPr>
        <p:txBody>
          <a:bodyPr>
            <a:noAutofit/>
          </a:bodyPr>
          <a:lstStyle/>
          <a:p>
            <a:pPr algn="l"/>
            <a:r>
              <a:rPr lang="en-US" altLang="zh-TW" sz="3000" b="1" baseline="30000" dirty="0"/>
              <a:t>5 </a:t>
            </a:r>
            <a:r>
              <a:rPr lang="zh-TW" altLang="en-US" sz="3000" dirty="0"/>
              <a:t>又 打 發 以 色 列 人 中 的 少 年 人 去 獻 燔 祭 ， 又 向 耶 和 華 獻 牛 為 平 安 祭 。</a:t>
            </a:r>
          </a:p>
          <a:p>
            <a:pPr algn="l"/>
            <a:r>
              <a:rPr lang="en-US" altLang="zh-TW" sz="3000" b="1" baseline="30000" dirty="0"/>
              <a:t>6 </a:t>
            </a:r>
            <a:r>
              <a:rPr lang="zh-TW" altLang="en-US" sz="3000" dirty="0"/>
              <a:t>摩 西 將 血 一 半 盛 在 盆 中 ， 一 半 灑 在 壇 上 ；</a:t>
            </a:r>
          </a:p>
          <a:p>
            <a:pPr algn="l"/>
            <a:r>
              <a:rPr lang="en-US" altLang="zh-TW" sz="3000" b="1" baseline="30000" dirty="0"/>
              <a:t>7 </a:t>
            </a:r>
            <a:r>
              <a:rPr lang="zh-TW" altLang="en-US" sz="3000" dirty="0"/>
              <a:t>又 將 約 書 念 給 百 姓 聽 。 他 們 說 ： 耶 和 華 所 吩 咐 的 ， 我 們 都 必 遵 行 。</a:t>
            </a:r>
          </a:p>
          <a:p>
            <a:pPr algn="l"/>
            <a:r>
              <a:rPr lang="en-US" altLang="zh-TW" sz="3000" b="1" baseline="30000" dirty="0"/>
              <a:t>8 </a:t>
            </a:r>
            <a:r>
              <a:rPr lang="zh-TW" altLang="en-US" sz="3000" dirty="0"/>
              <a:t>摩 西 將 血 灑 在 百 姓 身 上 ， 說 ： 你 看 ！ 這 是 立 約 的 血 ， 是 耶 和 華 按 這 一 切 話 與 你 們 立 約 的 憑 據 。</a:t>
            </a:r>
          </a:p>
          <a:p>
            <a:pPr algn="l"/>
            <a:r>
              <a:rPr lang="en-US" altLang="zh-CN" sz="6000" b="1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624982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888983"/>
            <a:ext cx="11025554" cy="4843602"/>
          </a:xfrm>
        </p:spPr>
        <p:txBody>
          <a:bodyPr>
            <a:noAutofit/>
          </a:bodyPr>
          <a:lstStyle/>
          <a:p>
            <a:pPr algn="l"/>
            <a:r>
              <a:rPr lang="en-US" sz="6000" b="1" dirty="0"/>
              <a:t>  </a:t>
            </a:r>
            <a:r>
              <a:rPr lang="zh-CN" altLang="en-US" sz="6000" b="1" dirty="0"/>
              <a:t>集體崇拜的基本要素：</a:t>
            </a:r>
            <a:r>
              <a:rPr lang="en-US" altLang="zh-CN" sz="2000" b="1" dirty="0"/>
              <a:t>       </a:t>
            </a:r>
          </a:p>
          <a:p>
            <a:pPr algn="l"/>
            <a:r>
              <a:rPr lang="en-US" altLang="zh-CN" sz="6000" b="1" dirty="0"/>
              <a:t>   a. </a:t>
            </a:r>
            <a:r>
              <a:rPr lang="zh-CN" altLang="en-US" sz="6000" b="1" dirty="0"/>
              <a:t>上帝主動呼召</a:t>
            </a:r>
            <a:endParaRPr lang="en-US" altLang="zh-CN" sz="6000" b="1" dirty="0"/>
          </a:p>
        </p:txBody>
      </p:sp>
    </p:spTree>
    <p:extLst>
      <p:ext uri="{BB962C8B-B14F-4D97-AF65-F5344CB8AC3E}">
        <p14:creationId xmlns:p14="http://schemas.microsoft.com/office/powerpoint/2010/main" val="1304769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888983"/>
            <a:ext cx="11025554" cy="4843602"/>
          </a:xfrm>
        </p:spPr>
        <p:txBody>
          <a:bodyPr>
            <a:noAutofit/>
          </a:bodyPr>
          <a:lstStyle/>
          <a:p>
            <a:pPr algn="l"/>
            <a:r>
              <a:rPr lang="en-US" sz="6000" b="1" dirty="0"/>
              <a:t>  </a:t>
            </a:r>
            <a:r>
              <a:rPr lang="zh-CN" altLang="en-US" sz="6000" b="1" dirty="0"/>
              <a:t>集體崇拜的基本要素：</a:t>
            </a:r>
            <a:r>
              <a:rPr lang="en-US" altLang="zh-CN" sz="2000" b="1" dirty="0"/>
              <a:t>       </a:t>
            </a:r>
          </a:p>
          <a:p>
            <a:pPr algn="l"/>
            <a:r>
              <a:rPr lang="en-US" altLang="zh-CN" sz="6000" b="1" dirty="0"/>
              <a:t>   a. </a:t>
            </a:r>
            <a:r>
              <a:rPr lang="zh-CN" altLang="en-US" sz="6000" b="1" dirty="0"/>
              <a:t>上帝主動呼召</a:t>
            </a:r>
            <a:endParaRPr lang="en-US" altLang="zh-CN" sz="6000" b="1" dirty="0"/>
          </a:p>
          <a:p>
            <a:pPr algn="l"/>
            <a:r>
              <a:rPr lang="en-US" altLang="zh-CN" sz="6000" b="1" dirty="0"/>
              <a:t>   b. </a:t>
            </a:r>
            <a:r>
              <a:rPr lang="zh-CN" altLang="en-US" sz="6000" b="1" dirty="0"/>
              <a:t>整體的參與</a:t>
            </a:r>
            <a:endParaRPr lang="en-US" altLang="zh-CN" sz="6000" b="1" dirty="0"/>
          </a:p>
        </p:txBody>
      </p:sp>
    </p:spTree>
    <p:extLst>
      <p:ext uri="{BB962C8B-B14F-4D97-AF65-F5344CB8AC3E}">
        <p14:creationId xmlns:p14="http://schemas.microsoft.com/office/powerpoint/2010/main" val="1824549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888983"/>
            <a:ext cx="11025554" cy="4843602"/>
          </a:xfrm>
        </p:spPr>
        <p:txBody>
          <a:bodyPr>
            <a:noAutofit/>
          </a:bodyPr>
          <a:lstStyle/>
          <a:p>
            <a:pPr algn="l"/>
            <a:r>
              <a:rPr lang="en-US" sz="6000" b="1" dirty="0"/>
              <a:t>  </a:t>
            </a:r>
            <a:r>
              <a:rPr lang="zh-CN" altLang="en-US" sz="6000" b="1" dirty="0"/>
              <a:t>集體崇拜的基本要素：</a:t>
            </a:r>
            <a:r>
              <a:rPr lang="en-US" altLang="zh-CN" sz="2000" b="1" dirty="0"/>
              <a:t>       </a:t>
            </a:r>
          </a:p>
          <a:p>
            <a:pPr algn="l"/>
            <a:r>
              <a:rPr lang="en-US" altLang="zh-CN" sz="6000" b="1" dirty="0"/>
              <a:t>   a. </a:t>
            </a:r>
            <a:r>
              <a:rPr lang="zh-CN" altLang="en-US" sz="6000" b="1" dirty="0"/>
              <a:t>上帝主動呼召</a:t>
            </a:r>
            <a:endParaRPr lang="en-US" altLang="zh-CN" sz="6000" b="1" dirty="0"/>
          </a:p>
          <a:p>
            <a:pPr algn="l"/>
            <a:r>
              <a:rPr lang="en-US" altLang="zh-CN" sz="6000" b="1" dirty="0"/>
              <a:t>   b. </a:t>
            </a:r>
            <a:r>
              <a:rPr lang="zh-CN" altLang="en-US" sz="6000" b="1" dirty="0"/>
              <a:t>整體的參與</a:t>
            </a:r>
            <a:endParaRPr lang="en-US" altLang="zh-CN" sz="6000" b="1" dirty="0"/>
          </a:p>
          <a:p>
            <a:pPr algn="l"/>
            <a:r>
              <a:rPr lang="en-US" altLang="zh-CN" sz="6000" b="1" dirty="0"/>
              <a:t>   c.  </a:t>
            </a:r>
            <a:r>
              <a:rPr lang="zh-CN" altLang="en-US" sz="6000" b="1" dirty="0"/>
              <a:t>聆聽上帝的話語</a:t>
            </a:r>
            <a:endParaRPr lang="en-US" altLang="zh-CN" sz="6000" b="1" dirty="0"/>
          </a:p>
        </p:txBody>
      </p:sp>
    </p:spTree>
    <p:extLst>
      <p:ext uri="{BB962C8B-B14F-4D97-AF65-F5344CB8AC3E}">
        <p14:creationId xmlns:p14="http://schemas.microsoft.com/office/powerpoint/2010/main" val="1744289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27313" y="881743"/>
            <a:ext cx="10787743" cy="5508171"/>
          </a:xfrm>
        </p:spPr>
        <p:txBody>
          <a:bodyPr>
            <a:noAutofit/>
          </a:bodyPr>
          <a:lstStyle/>
          <a:p>
            <a:pPr algn="l"/>
            <a:r>
              <a:rPr lang="en-US" sz="2500" b="1" baseline="30000" dirty="0"/>
              <a:t>9 </a:t>
            </a:r>
            <a:r>
              <a:rPr lang="zh-TW" altLang="en-US" sz="2500" dirty="0"/>
              <a:t>大 山 和 小 山 ， 結 果 的 樹 木 和 一 切 香 柏 樹 ，</a:t>
            </a:r>
            <a:endParaRPr lang="en-US" sz="2500" dirty="0"/>
          </a:p>
          <a:p>
            <a:pPr algn="l"/>
            <a:r>
              <a:rPr lang="en-US" sz="2500" b="1" baseline="30000" dirty="0"/>
              <a:t>10 </a:t>
            </a:r>
            <a:r>
              <a:rPr lang="zh-TW" altLang="en-US" sz="2500" dirty="0"/>
              <a:t>野 獸 和 一 切 牲 畜 ， 昆 蟲 和 飛 鳥 ，</a:t>
            </a:r>
            <a:endParaRPr lang="en-US" sz="2500" dirty="0"/>
          </a:p>
          <a:p>
            <a:pPr algn="l"/>
            <a:r>
              <a:rPr lang="en-US" sz="2500" b="1" baseline="30000" dirty="0"/>
              <a:t>11 </a:t>
            </a:r>
            <a:r>
              <a:rPr lang="zh-TW" altLang="en-US" sz="2500" dirty="0"/>
              <a:t>世 上 的 君 王 和 萬 民 ， 首 領 和 世 上 一 切 審 判 官 ，</a:t>
            </a:r>
            <a:endParaRPr lang="en-US" sz="2500" dirty="0"/>
          </a:p>
          <a:p>
            <a:pPr algn="l"/>
            <a:r>
              <a:rPr lang="en-US" sz="2500" b="1" baseline="30000" dirty="0"/>
              <a:t>12 </a:t>
            </a:r>
            <a:r>
              <a:rPr lang="zh-TW" altLang="en-US" sz="2500" dirty="0"/>
              <a:t>少 年 人 和 處 女 ， 老 年 人 和 孩 童 ， 都 當 讚 美 耶 和 華 ！</a:t>
            </a:r>
            <a:endParaRPr lang="en-US" sz="2500" dirty="0"/>
          </a:p>
          <a:p>
            <a:pPr algn="l"/>
            <a:r>
              <a:rPr lang="en-US" sz="2500" b="1" baseline="30000" dirty="0"/>
              <a:t>13 </a:t>
            </a:r>
            <a:r>
              <a:rPr lang="zh-TW" altLang="en-US" sz="2500" dirty="0"/>
              <a:t>願 這 些 都 讚 美 耶 和 華 的 名 ！ 因 為 獨 有 他 的 名 被 尊 崇 ； 他 的 榮 耀 在 天 地 之 上 。</a:t>
            </a:r>
            <a:endParaRPr lang="en-US" sz="2500" dirty="0"/>
          </a:p>
          <a:p>
            <a:pPr algn="l"/>
            <a:r>
              <a:rPr lang="en-US" sz="2500" b="1" baseline="30000" dirty="0"/>
              <a:t>14 </a:t>
            </a:r>
            <a:r>
              <a:rPr lang="zh-TW" altLang="en-US" sz="2500" dirty="0"/>
              <a:t>他 將 他 百 姓 的 角 高 舉 ， 因 此 他 （ 或 譯 ： 他 使 ） 一 切 聖 民 以 色 列 人 ， 就 是 與 他 相 近 的 百 姓 ， 都 讚 美 他 ！ 你 們 要 讚 美 耶 和 華 ！</a:t>
            </a:r>
            <a:endParaRPr lang="en-US" sz="2500" dirty="0"/>
          </a:p>
          <a:p>
            <a:r>
              <a:rPr lang="en-US" sz="4800" dirty="0"/>
              <a:t> </a:t>
            </a:r>
          </a:p>
          <a:p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06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888983"/>
            <a:ext cx="11025554" cy="4843602"/>
          </a:xfrm>
        </p:spPr>
        <p:txBody>
          <a:bodyPr>
            <a:noAutofit/>
          </a:bodyPr>
          <a:lstStyle/>
          <a:p>
            <a:pPr algn="l"/>
            <a:r>
              <a:rPr lang="en-US" sz="6000" b="1" dirty="0"/>
              <a:t>  </a:t>
            </a:r>
            <a:r>
              <a:rPr lang="zh-CN" altLang="en-US" sz="6000" b="1" dirty="0"/>
              <a:t>集體崇拜的基本要素：</a:t>
            </a:r>
            <a:r>
              <a:rPr lang="en-US" altLang="zh-CN" sz="2000" b="1" dirty="0"/>
              <a:t>       </a:t>
            </a:r>
          </a:p>
          <a:p>
            <a:pPr algn="l"/>
            <a:r>
              <a:rPr lang="en-US" altLang="zh-CN" sz="6000" b="1" dirty="0"/>
              <a:t>   a. </a:t>
            </a:r>
            <a:r>
              <a:rPr lang="zh-CN" altLang="en-US" sz="6000" b="1" dirty="0"/>
              <a:t>上帝主動呼召</a:t>
            </a:r>
            <a:endParaRPr lang="en-US" altLang="zh-CN" sz="6000" b="1" dirty="0"/>
          </a:p>
          <a:p>
            <a:pPr algn="l"/>
            <a:r>
              <a:rPr lang="en-US" altLang="zh-CN" sz="6000" b="1" dirty="0"/>
              <a:t>   b. </a:t>
            </a:r>
            <a:r>
              <a:rPr lang="zh-CN" altLang="en-US" sz="6000" b="1" dirty="0"/>
              <a:t>整體的參與</a:t>
            </a:r>
            <a:endParaRPr lang="en-US" altLang="zh-CN" sz="6000" b="1" dirty="0"/>
          </a:p>
          <a:p>
            <a:pPr algn="l"/>
            <a:r>
              <a:rPr lang="en-US" altLang="zh-CN" sz="6000" b="1" dirty="0"/>
              <a:t>   c.  </a:t>
            </a:r>
            <a:r>
              <a:rPr lang="zh-CN" altLang="en-US" sz="6000" b="1" dirty="0"/>
              <a:t>聆聽上帝的話語</a:t>
            </a:r>
            <a:endParaRPr lang="en-US" altLang="zh-CN" sz="6000" b="1" dirty="0"/>
          </a:p>
          <a:p>
            <a:pPr algn="l"/>
            <a:r>
              <a:rPr lang="en-US" altLang="zh-CN" sz="6000" b="1" dirty="0"/>
              <a:t>   d.  </a:t>
            </a:r>
            <a:r>
              <a:rPr lang="zh-CN" altLang="en-US" sz="6000" b="1" dirty="0"/>
              <a:t>以色列人回應，許諾遵行</a:t>
            </a:r>
            <a:endParaRPr lang="en-US" altLang="zh-CN" sz="6000" b="1" dirty="0"/>
          </a:p>
        </p:txBody>
      </p:sp>
    </p:spTree>
    <p:extLst>
      <p:ext uri="{BB962C8B-B14F-4D97-AF65-F5344CB8AC3E}">
        <p14:creationId xmlns:p14="http://schemas.microsoft.com/office/powerpoint/2010/main" val="139160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246185"/>
            <a:ext cx="11025554" cy="54864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/>
              <a:t>  </a:t>
            </a:r>
            <a:r>
              <a:rPr lang="zh-CN" altLang="en-US" sz="6000" b="1" dirty="0"/>
              <a:t>集體崇拜的基本要素：</a:t>
            </a:r>
            <a:r>
              <a:rPr lang="en-US" altLang="zh-CN" sz="2000" b="1" dirty="0"/>
              <a:t>       </a:t>
            </a:r>
          </a:p>
          <a:p>
            <a:pPr algn="l"/>
            <a:r>
              <a:rPr lang="en-US" altLang="zh-CN" sz="6000" b="1" dirty="0"/>
              <a:t>   a. </a:t>
            </a:r>
            <a:r>
              <a:rPr lang="zh-CN" altLang="en-US" sz="6000" b="1" dirty="0"/>
              <a:t>上帝主動呼召</a:t>
            </a:r>
            <a:endParaRPr lang="en-US" altLang="zh-CN" sz="6000" b="1" dirty="0"/>
          </a:p>
          <a:p>
            <a:pPr algn="l"/>
            <a:r>
              <a:rPr lang="en-US" altLang="zh-CN" sz="6000" b="1" dirty="0"/>
              <a:t>   b. </a:t>
            </a:r>
            <a:r>
              <a:rPr lang="zh-CN" altLang="en-US" sz="6000" b="1" dirty="0"/>
              <a:t>整體的參與</a:t>
            </a:r>
            <a:endParaRPr lang="en-US" altLang="zh-CN" sz="6000" b="1" dirty="0"/>
          </a:p>
          <a:p>
            <a:pPr algn="l"/>
            <a:r>
              <a:rPr lang="en-US" altLang="zh-CN" sz="6000" b="1" dirty="0"/>
              <a:t>   c.  </a:t>
            </a:r>
            <a:r>
              <a:rPr lang="zh-CN" altLang="en-US" sz="6000" b="1" dirty="0"/>
              <a:t>聆聽上帝的話語</a:t>
            </a:r>
            <a:endParaRPr lang="en-US" altLang="zh-CN" sz="6000" b="1" dirty="0"/>
          </a:p>
          <a:p>
            <a:pPr algn="l"/>
            <a:r>
              <a:rPr lang="en-US" altLang="zh-CN" sz="6000" b="1" dirty="0"/>
              <a:t>   d.  </a:t>
            </a:r>
            <a:r>
              <a:rPr lang="zh-CN" altLang="en-US" sz="6000" b="1" dirty="0"/>
              <a:t>以色列人回應，許諾遵行</a:t>
            </a:r>
            <a:endParaRPr lang="en-US" altLang="zh-CN" sz="6000" b="1" dirty="0"/>
          </a:p>
          <a:p>
            <a:pPr algn="l"/>
            <a:r>
              <a:rPr lang="en-US" altLang="zh-CN" sz="6000" b="1" dirty="0"/>
              <a:t>   e.  </a:t>
            </a:r>
            <a:r>
              <a:rPr lang="zh-CN" altLang="en-US" sz="6000" b="1" dirty="0"/>
              <a:t>確定盟約</a:t>
            </a:r>
            <a:endParaRPr lang="en-US" altLang="zh-CN" sz="6000" b="1" dirty="0"/>
          </a:p>
        </p:txBody>
      </p:sp>
    </p:spTree>
    <p:extLst>
      <p:ext uri="{BB962C8B-B14F-4D97-AF65-F5344CB8AC3E}">
        <p14:creationId xmlns:p14="http://schemas.microsoft.com/office/powerpoint/2010/main" val="1384598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22031" y="888983"/>
            <a:ext cx="11289323" cy="4843602"/>
          </a:xfrm>
        </p:spPr>
        <p:txBody>
          <a:bodyPr>
            <a:noAutofit/>
          </a:bodyPr>
          <a:lstStyle/>
          <a:p>
            <a:pPr algn="l"/>
            <a:r>
              <a:rPr lang="en-US" sz="6000" b="1" dirty="0"/>
              <a:t>  </a:t>
            </a:r>
            <a:r>
              <a:rPr lang="en-US" altLang="zh-CN" sz="6000" b="1" dirty="0"/>
              <a:t>2. </a:t>
            </a:r>
            <a:r>
              <a:rPr lang="zh-CN" altLang="en-US" sz="6000" b="1" u="sng" dirty="0"/>
              <a:t>會幕或聖殿</a:t>
            </a:r>
            <a:r>
              <a:rPr lang="en-US" altLang="zh-CN" sz="6000" b="1" u="sng" dirty="0"/>
              <a:t>Tabernacle/Temple    </a:t>
            </a:r>
            <a:r>
              <a:rPr lang="en-US" altLang="zh-CN" sz="2000" b="1" u="sng" dirty="0"/>
              <a:t>  </a:t>
            </a:r>
          </a:p>
          <a:p>
            <a:pPr algn="l"/>
            <a:r>
              <a:rPr lang="en-US" altLang="zh-CN" sz="6000" b="1" dirty="0"/>
              <a:t>        </a:t>
            </a:r>
            <a:r>
              <a:rPr lang="zh-CN" altLang="en-US" sz="6000" b="1" dirty="0"/>
              <a:t>上帝臨在祂的子民當中</a:t>
            </a:r>
            <a:r>
              <a:rPr lang="en-US" altLang="zh-CN" sz="6000" b="1" dirty="0"/>
              <a:t>   </a:t>
            </a:r>
          </a:p>
          <a:p>
            <a:pPr algn="l"/>
            <a:r>
              <a:rPr lang="en-US" altLang="zh-CN" sz="6000" b="1" dirty="0"/>
              <a:t>       </a:t>
            </a:r>
            <a:r>
              <a:rPr lang="en-US" altLang="zh-TW" sz="4000" b="1" baseline="30000" dirty="0"/>
              <a:t>8</a:t>
            </a:r>
            <a:r>
              <a:rPr lang="en-US" altLang="zh-TW" sz="4000" b="1" dirty="0"/>
              <a:t> </a:t>
            </a:r>
            <a:r>
              <a:rPr lang="zh-TW" altLang="en-US" sz="4000" b="1" dirty="0"/>
              <a:t>又 當 為 我 造 聖 所 ， 使 我 可 以 住 在 </a:t>
            </a:r>
            <a:endParaRPr lang="en-US" altLang="zh-TW" sz="4000" b="1" dirty="0"/>
          </a:p>
          <a:p>
            <a:pPr algn="l"/>
            <a:r>
              <a:rPr lang="en-US" altLang="zh-TW" sz="4000" b="1" dirty="0"/>
              <a:t>             </a:t>
            </a:r>
            <a:r>
              <a:rPr lang="zh-TW" altLang="en-US" sz="4000" b="1" dirty="0"/>
              <a:t>他 們 中 間 。</a:t>
            </a:r>
            <a:r>
              <a:rPr lang="en-US" altLang="zh-CN" sz="4000" b="1" dirty="0"/>
              <a:t>  </a:t>
            </a:r>
            <a:r>
              <a:rPr lang="zh-CN" altLang="en-US" sz="4000" b="1" dirty="0"/>
              <a:t>（出</a:t>
            </a:r>
            <a:r>
              <a:rPr lang="en-US" altLang="zh-CN" sz="4000" b="1" dirty="0"/>
              <a:t>25</a:t>
            </a:r>
            <a:r>
              <a:rPr lang="zh-CN" altLang="en-US" sz="4000" b="1" dirty="0"/>
              <a:t>：</a:t>
            </a:r>
            <a:r>
              <a:rPr lang="en-US" altLang="zh-CN" sz="4000" b="1" dirty="0"/>
              <a:t>8</a:t>
            </a:r>
            <a:r>
              <a:rPr lang="zh-CN" altLang="en-US" sz="4000" b="1" dirty="0"/>
              <a:t>）</a:t>
            </a:r>
            <a:endParaRPr lang="en-US" altLang="zh-CN" sz="4000" b="1" dirty="0"/>
          </a:p>
          <a:p>
            <a:pPr algn="l"/>
            <a:endParaRPr lang="en-US" altLang="zh-CN" sz="4000" b="1" dirty="0"/>
          </a:p>
          <a:p>
            <a:pPr algn="l"/>
            <a:r>
              <a:rPr lang="en-US" altLang="zh-CN" sz="4000" b="1" dirty="0"/>
              <a:t>          </a:t>
            </a:r>
            <a:endParaRPr lang="en-US" altLang="zh-CN" sz="6000" b="1" dirty="0"/>
          </a:p>
        </p:txBody>
      </p:sp>
    </p:spTree>
    <p:extLst>
      <p:ext uri="{BB962C8B-B14F-4D97-AF65-F5344CB8AC3E}">
        <p14:creationId xmlns:p14="http://schemas.microsoft.com/office/powerpoint/2010/main" val="3328361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æå¹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3" y="238614"/>
            <a:ext cx="11060234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548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7" y="0"/>
            <a:ext cx="9657860" cy="680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346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9615" y="888982"/>
            <a:ext cx="11271739" cy="5687663"/>
          </a:xfrm>
        </p:spPr>
        <p:txBody>
          <a:bodyPr>
            <a:noAutofit/>
          </a:bodyPr>
          <a:lstStyle/>
          <a:p>
            <a:pPr algn="l"/>
            <a:r>
              <a:rPr lang="en-US" sz="6000" b="1" dirty="0"/>
              <a:t>  </a:t>
            </a:r>
            <a:r>
              <a:rPr lang="en-US" altLang="zh-CN" sz="6000" b="1" dirty="0"/>
              <a:t>2. </a:t>
            </a:r>
            <a:r>
              <a:rPr lang="zh-CN" altLang="en-US" sz="6000" b="1" u="sng" dirty="0"/>
              <a:t>會幕或聖殿</a:t>
            </a:r>
            <a:r>
              <a:rPr lang="en-US" altLang="zh-CN" sz="6000" b="1" u="sng" dirty="0"/>
              <a:t>Tabernacle/Temple</a:t>
            </a:r>
            <a:r>
              <a:rPr lang="en-US" altLang="zh-CN" sz="2000" b="1" u="sng" dirty="0"/>
              <a:t>       </a:t>
            </a:r>
          </a:p>
          <a:p>
            <a:pPr algn="l"/>
            <a:r>
              <a:rPr lang="en-US" altLang="zh-CN" sz="6000" b="1" dirty="0"/>
              <a:t>        </a:t>
            </a:r>
            <a:r>
              <a:rPr lang="zh-CN" altLang="en-US" sz="6000" b="1" dirty="0"/>
              <a:t>預表基督</a:t>
            </a:r>
            <a:r>
              <a:rPr lang="en-US" altLang="zh-CN" sz="6000" b="1" dirty="0"/>
              <a:t>        </a:t>
            </a:r>
          </a:p>
          <a:p>
            <a:pPr algn="l"/>
            <a:r>
              <a:rPr lang="en-US" altLang="zh-CN" sz="6000" b="1" dirty="0"/>
              <a:t>         --</a:t>
            </a:r>
            <a:r>
              <a:rPr lang="zh-CN" altLang="en-US" sz="6000" b="1" dirty="0"/>
              <a:t>分別為聖</a:t>
            </a:r>
            <a:endParaRPr lang="en-US" altLang="zh-CN" sz="6000" b="1" dirty="0"/>
          </a:p>
          <a:p>
            <a:pPr algn="l"/>
            <a:r>
              <a:rPr lang="en-US" altLang="zh-CN" sz="6000" b="1" dirty="0"/>
              <a:t>         --</a:t>
            </a:r>
            <a:r>
              <a:rPr lang="zh-CN" altLang="en-US" sz="6000" b="1" dirty="0"/>
              <a:t>獻祭</a:t>
            </a:r>
            <a:endParaRPr lang="en-US" altLang="zh-CN" sz="6000" b="1" dirty="0"/>
          </a:p>
          <a:p>
            <a:pPr algn="l"/>
            <a:r>
              <a:rPr lang="en-US" altLang="zh-CN" sz="3000" b="1" dirty="0"/>
              <a:t>       </a:t>
            </a:r>
          </a:p>
          <a:p>
            <a:pPr algn="l"/>
            <a:r>
              <a:rPr lang="en-US" altLang="zh-CN" sz="6000" b="1" dirty="0"/>
              <a:t>         </a:t>
            </a:r>
            <a:r>
              <a:rPr lang="zh-CN" altLang="en-US" sz="6000" b="1" dirty="0"/>
              <a:t>敬拜上帝是有規有矩的</a:t>
            </a:r>
            <a:endParaRPr lang="en-US" altLang="zh-CN" sz="6000" b="1" dirty="0"/>
          </a:p>
          <a:p>
            <a:pPr algn="l"/>
            <a:r>
              <a:rPr lang="en-US" altLang="zh-CN" sz="6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9263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9615" y="888982"/>
            <a:ext cx="11271739" cy="5687663"/>
          </a:xfrm>
        </p:spPr>
        <p:txBody>
          <a:bodyPr>
            <a:noAutofit/>
          </a:bodyPr>
          <a:lstStyle/>
          <a:p>
            <a:pPr algn="l"/>
            <a:r>
              <a:rPr lang="en-US" sz="6000" b="1" dirty="0"/>
              <a:t>  </a:t>
            </a:r>
            <a:r>
              <a:rPr lang="en-US" altLang="zh-CN" sz="6000" b="1" dirty="0"/>
              <a:t>3. </a:t>
            </a:r>
            <a:r>
              <a:rPr lang="zh-CN" altLang="en-US" sz="6000" b="1" u="sng" dirty="0"/>
              <a:t>會堂 </a:t>
            </a:r>
            <a:r>
              <a:rPr lang="en-US" altLang="zh-CN" sz="6000" b="1" u="sng" dirty="0"/>
              <a:t>Synagogue</a:t>
            </a:r>
            <a:endParaRPr lang="en-US" altLang="zh-CN" sz="2000" b="1" u="sng" dirty="0"/>
          </a:p>
          <a:p>
            <a:pPr algn="l"/>
            <a:r>
              <a:rPr lang="en-US" altLang="zh-CN" sz="6000" b="1" dirty="0"/>
              <a:t>      </a:t>
            </a:r>
            <a:r>
              <a:rPr lang="zh-CN" altLang="en-US" sz="5000" b="1" dirty="0">
                <a:latin typeface="+mn-ea"/>
              </a:rPr>
              <a:t>猶太人的宗教，教育和社區中心</a:t>
            </a:r>
            <a:endParaRPr lang="en-US" altLang="zh-CN" sz="5000" b="1" dirty="0">
              <a:latin typeface="+mn-ea"/>
            </a:endParaRPr>
          </a:p>
          <a:p>
            <a:pPr algn="l"/>
            <a:r>
              <a:rPr lang="zh-CN" altLang="en-US" sz="5000" b="1" dirty="0">
                <a:latin typeface="+mn-ea"/>
              </a:rPr>
              <a:t>   會堂的崇拜沒有聖禮或祭司</a:t>
            </a:r>
            <a:r>
              <a:rPr lang="en-US" altLang="zh-CN" sz="5000" b="1" dirty="0">
                <a:latin typeface="+mn-ea"/>
              </a:rPr>
              <a:t>     </a:t>
            </a:r>
          </a:p>
          <a:p>
            <a:pPr algn="l"/>
            <a:r>
              <a:rPr lang="zh-TW" altLang="en-US" sz="5000" b="1" dirty="0">
                <a:latin typeface="+mn-ea"/>
              </a:rPr>
              <a:t>      着</a:t>
            </a:r>
            <a:r>
              <a:rPr lang="zh-CN" altLang="en-US" sz="5000" b="1" dirty="0">
                <a:latin typeface="+mn-ea"/>
              </a:rPr>
              <a:t>重誦讀及講解耶和華的話</a:t>
            </a:r>
            <a:endParaRPr lang="en-US" altLang="zh-CN" sz="5000" b="1" dirty="0">
              <a:latin typeface="+mn-ea"/>
            </a:endParaRPr>
          </a:p>
          <a:p>
            <a:pPr algn="l"/>
            <a:r>
              <a:rPr lang="zh-CN" altLang="en-US" sz="5000" b="1" dirty="0">
                <a:latin typeface="+mn-ea"/>
              </a:rPr>
              <a:t>   崇拜程序包括認信，禱告及讀經</a:t>
            </a:r>
            <a:r>
              <a:rPr lang="en-US" altLang="zh-CN" sz="5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  <a:p>
            <a:pPr algn="l"/>
            <a:r>
              <a:rPr lang="en-US" altLang="zh-CN" sz="5000" b="1" dirty="0"/>
              <a:t>       </a:t>
            </a:r>
            <a:r>
              <a:rPr lang="zh-CN" altLang="en-US" sz="5000" b="1" dirty="0"/>
              <a:t>（律法書）</a:t>
            </a:r>
            <a:endParaRPr lang="en-US" altLang="zh-CN" sz="5000" b="1" dirty="0"/>
          </a:p>
        </p:txBody>
      </p:sp>
    </p:spTree>
    <p:extLst>
      <p:ext uri="{BB962C8B-B14F-4D97-AF65-F5344CB8AC3E}">
        <p14:creationId xmlns:p14="http://schemas.microsoft.com/office/powerpoint/2010/main" val="3648811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9615" y="888982"/>
            <a:ext cx="11271739" cy="5687663"/>
          </a:xfrm>
        </p:spPr>
        <p:txBody>
          <a:bodyPr>
            <a:noAutofit/>
          </a:bodyPr>
          <a:lstStyle/>
          <a:p>
            <a:pPr algn="l"/>
            <a:r>
              <a:rPr lang="en-US" sz="6000" b="1" dirty="0"/>
              <a:t>  </a:t>
            </a:r>
            <a:r>
              <a:rPr lang="en-US" altLang="zh-CN" sz="6000" b="1" dirty="0"/>
              <a:t>4. </a:t>
            </a:r>
            <a:r>
              <a:rPr lang="zh-CN" altLang="en-US" sz="6000" b="1" u="sng" dirty="0"/>
              <a:t>節期</a:t>
            </a:r>
            <a:endParaRPr lang="en-US" altLang="zh-CN" sz="2000" b="1" u="sng" dirty="0"/>
          </a:p>
          <a:p>
            <a:pPr algn="l"/>
            <a:r>
              <a:rPr lang="en-US" altLang="zh-CN" sz="6000" b="1" dirty="0"/>
              <a:t>      </a:t>
            </a:r>
            <a:r>
              <a:rPr lang="zh-CN" altLang="en-US" sz="5000" b="1" dirty="0">
                <a:latin typeface="+mn-ea"/>
              </a:rPr>
              <a:t>紀念上帝的救贖與恩典</a:t>
            </a:r>
            <a:endParaRPr lang="en-US" altLang="zh-CN" sz="5000" b="1" dirty="0"/>
          </a:p>
        </p:txBody>
      </p:sp>
    </p:spTree>
    <p:extLst>
      <p:ext uri="{BB962C8B-B14F-4D97-AF65-F5344CB8AC3E}">
        <p14:creationId xmlns:p14="http://schemas.microsoft.com/office/powerpoint/2010/main" val="29604867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9615" y="888982"/>
            <a:ext cx="11271739" cy="5687663"/>
          </a:xfrm>
        </p:spPr>
        <p:txBody>
          <a:bodyPr>
            <a:noAutofit/>
          </a:bodyPr>
          <a:lstStyle/>
          <a:p>
            <a:pPr algn="l"/>
            <a:r>
              <a:rPr lang="en-US" sz="6000" b="1" dirty="0"/>
              <a:t>  </a:t>
            </a:r>
            <a:r>
              <a:rPr lang="en-US" altLang="zh-CN" sz="6000" b="1" dirty="0"/>
              <a:t>4. </a:t>
            </a:r>
            <a:r>
              <a:rPr lang="zh-CN" altLang="en-US" sz="6000" b="1" u="sng" dirty="0"/>
              <a:t>節期</a:t>
            </a:r>
            <a:endParaRPr lang="en-US" altLang="zh-CN" sz="2000" b="1" u="sng" dirty="0"/>
          </a:p>
          <a:p>
            <a:pPr algn="l"/>
            <a:r>
              <a:rPr lang="en-US" altLang="zh-CN" sz="6000" b="1" dirty="0"/>
              <a:t>      </a:t>
            </a:r>
            <a:r>
              <a:rPr lang="zh-CN" altLang="en-US" sz="5000" b="1" dirty="0">
                <a:latin typeface="+mn-ea"/>
              </a:rPr>
              <a:t>紀念上帝的救贖與恩典</a:t>
            </a:r>
            <a:endParaRPr lang="en-US" altLang="zh-CN" sz="5000" b="1" dirty="0">
              <a:latin typeface="+mn-ea"/>
            </a:endParaRPr>
          </a:p>
          <a:p>
            <a:pPr algn="l"/>
            <a:r>
              <a:rPr lang="en-US" altLang="zh-CN" sz="5000" b="1" dirty="0">
                <a:latin typeface="+mn-ea"/>
              </a:rPr>
              <a:t>   a.</a:t>
            </a:r>
            <a:r>
              <a:rPr lang="zh-CN" altLang="en-US" sz="5000" b="1" dirty="0">
                <a:latin typeface="+mn-ea"/>
              </a:rPr>
              <a:t>逾越節</a:t>
            </a:r>
            <a:endParaRPr lang="en-US" altLang="zh-CN" sz="5000" b="1" dirty="0"/>
          </a:p>
        </p:txBody>
      </p:sp>
    </p:spTree>
    <p:extLst>
      <p:ext uri="{BB962C8B-B14F-4D97-AF65-F5344CB8AC3E}">
        <p14:creationId xmlns:p14="http://schemas.microsoft.com/office/powerpoint/2010/main" val="2948923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9615" y="888982"/>
            <a:ext cx="11271739" cy="5687663"/>
          </a:xfrm>
        </p:spPr>
        <p:txBody>
          <a:bodyPr>
            <a:noAutofit/>
          </a:bodyPr>
          <a:lstStyle/>
          <a:p>
            <a:pPr algn="l"/>
            <a:r>
              <a:rPr lang="en-US" sz="6000" b="1" dirty="0"/>
              <a:t>  </a:t>
            </a:r>
            <a:r>
              <a:rPr lang="en-US" altLang="zh-CN" sz="6000" b="1" dirty="0"/>
              <a:t>4. </a:t>
            </a:r>
            <a:r>
              <a:rPr lang="zh-CN" altLang="en-US" sz="6000" b="1" u="sng" dirty="0"/>
              <a:t>節期</a:t>
            </a:r>
            <a:endParaRPr lang="en-US" altLang="zh-CN" sz="2000" b="1" u="sng" dirty="0"/>
          </a:p>
          <a:p>
            <a:pPr algn="l"/>
            <a:r>
              <a:rPr lang="en-US" altLang="zh-CN" sz="6000" b="1" dirty="0"/>
              <a:t>      </a:t>
            </a:r>
            <a:r>
              <a:rPr lang="zh-CN" altLang="en-US" sz="5000" b="1" dirty="0">
                <a:latin typeface="+mn-ea"/>
              </a:rPr>
              <a:t>紀念上帝的救贖與恩典</a:t>
            </a:r>
            <a:endParaRPr lang="en-US" altLang="zh-CN" sz="5000" b="1" dirty="0">
              <a:latin typeface="+mn-ea"/>
            </a:endParaRPr>
          </a:p>
          <a:p>
            <a:pPr algn="l"/>
            <a:r>
              <a:rPr lang="en-US" altLang="zh-CN" sz="5000" b="1" dirty="0">
                <a:latin typeface="+mn-ea"/>
              </a:rPr>
              <a:t>   a.</a:t>
            </a:r>
            <a:r>
              <a:rPr lang="zh-CN" altLang="en-US" sz="5000" b="1" dirty="0">
                <a:latin typeface="+mn-ea"/>
              </a:rPr>
              <a:t>逾越節</a:t>
            </a:r>
            <a:endParaRPr lang="en-US" altLang="zh-CN" sz="5000" b="1" dirty="0">
              <a:latin typeface="+mn-ea"/>
            </a:endParaRPr>
          </a:p>
          <a:p>
            <a:pPr algn="l"/>
            <a:r>
              <a:rPr lang="en-US" altLang="zh-CN" sz="5000" b="1" dirty="0">
                <a:latin typeface="+mn-ea"/>
              </a:rPr>
              <a:t>   b.</a:t>
            </a:r>
            <a:r>
              <a:rPr lang="zh-CN" altLang="en-US" sz="5000" b="1" dirty="0">
                <a:latin typeface="+mn-ea"/>
              </a:rPr>
              <a:t>五旬節</a:t>
            </a:r>
            <a:endParaRPr lang="en-US" altLang="zh-CN" sz="5000" b="1" dirty="0"/>
          </a:p>
        </p:txBody>
      </p:sp>
    </p:spTree>
    <p:extLst>
      <p:ext uri="{BB962C8B-B14F-4D97-AF65-F5344CB8AC3E}">
        <p14:creationId xmlns:p14="http://schemas.microsoft.com/office/powerpoint/2010/main" val="116401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68215" y="861645"/>
            <a:ext cx="10814539" cy="5345723"/>
          </a:xfrm>
        </p:spPr>
        <p:txBody>
          <a:bodyPr>
            <a:noAutofit/>
          </a:bodyPr>
          <a:lstStyle/>
          <a:p>
            <a:pPr algn="l"/>
            <a:r>
              <a:rPr lang="en-US" sz="4800" dirty="0"/>
              <a:t>1. </a:t>
            </a:r>
            <a:r>
              <a:rPr lang="zh-TW" altLang="en-US" sz="4800" dirty="0"/>
              <a:t>親近上帝，來到祂的聖所讚美祂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03208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9615" y="888982"/>
            <a:ext cx="11271739" cy="5687663"/>
          </a:xfrm>
        </p:spPr>
        <p:txBody>
          <a:bodyPr>
            <a:noAutofit/>
          </a:bodyPr>
          <a:lstStyle/>
          <a:p>
            <a:pPr algn="l"/>
            <a:r>
              <a:rPr lang="en-US" sz="6000" b="1" dirty="0"/>
              <a:t>  </a:t>
            </a:r>
            <a:r>
              <a:rPr lang="en-US" altLang="zh-CN" sz="6000" b="1" dirty="0"/>
              <a:t>4. </a:t>
            </a:r>
            <a:r>
              <a:rPr lang="zh-CN" altLang="en-US" sz="6000" b="1" u="sng" dirty="0"/>
              <a:t>節期</a:t>
            </a:r>
            <a:endParaRPr lang="en-US" altLang="zh-CN" sz="2000" b="1" u="sng" dirty="0"/>
          </a:p>
          <a:p>
            <a:pPr algn="l"/>
            <a:r>
              <a:rPr lang="en-US" altLang="zh-CN" sz="6000" b="1" dirty="0"/>
              <a:t>      </a:t>
            </a:r>
            <a:r>
              <a:rPr lang="zh-CN" altLang="en-US" sz="5000" b="1" dirty="0">
                <a:latin typeface="+mn-ea"/>
              </a:rPr>
              <a:t>紀念上帝的救贖與恩典</a:t>
            </a:r>
            <a:endParaRPr lang="en-US" altLang="zh-CN" sz="5000" b="1" dirty="0">
              <a:latin typeface="+mn-ea"/>
            </a:endParaRPr>
          </a:p>
          <a:p>
            <a:pPr algn="l"/>
            <a:r>
              <a:rPr lang="en-US" altLang="zh-CN" sz="5000" b="1" dirty="0">
                <a:latin typeface="+mn-ea"/>
              </a:rPr>
              <a:t>   a.</a:t>
            </a:r>
            <a:r>
              <a:rPr lang="zh-CN" altLang="en-US" sz="5000" b="1" dirty="0">
                <a:latin typeface="+mn-ea"/>
              </a:rPr>
              <a:t>逾越節</a:t>
            </a:r>
            <a:endParaRPr lang="en-US" altLang="zh-CN" sz="5000" b="1" dirty="0">
              <a:latin typeface="+mn-ea"/>
            </a:endParaRPr>
          </a:p>
          <a:p>
            <a:pPr algn="l"/>
            <a:r>
              <a:rPr lang="en-US" altLang="zh-CN" sz="5000" b="1" dirty="0">
                <a:latin typeface="+mn-ea"/>
              </a:rPr>
              <a:t>   b.</a:t>
            </a:r>
            <a:r>
              <a:rPr lang="zh-CN" altLang="en-US" sz="5000" b="1" dirty="0">
                <a:latin typeface="+mn-ea"/>
              </a:rPr>
              <a:t>五旬節</a:t>
            </a:r>
            <a:endParaRPr lang="en-US" altLang="zh-CN" sz="5000" b="1" dirty="0">
              <a:latin typeface="+mn-ea"/>
            </a:endParaRPr>
          </a:p>
          <a:p>
            <a:pPr algn="l"/>
            <a:r>
              <a:rPr lang="en-US" altLang="zh-CN" sz="5000" b="1" dirty="0">
                <a:latin typeface="+mn-ea"/>
              </a:rPr>
              <a:t>   c.</a:t>
            </a:r>
            <a:r>
              <a:rPr lang="zh-CN" altLang="en-US" sz="5000" b="1" dirty="0">
                <a:latin typeface="+mn-ea"/>
              </a:rPr>
              <a:t>住棚節</a:t>
            </a:r>
            <a:endParaRPr lang="en-US" altLang="zh-CN" sz="5000" b="1" dirty="0"/>
          </a:p>
        </p:txBody>
      </p:sp>
    </p:spTree>
    <p:extLst>
      <p:ext uri="{BB962C8B-B14F-4D97-AF65-F5344CB8AC3E}">
        <p14:creationId xmlns:p14="http://schemas.microsoft.com/office/powerpoint/2010/main" val="34468206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9615" y="888982"/>
            <a:ext cx="11271739" cy="5687663"/>
          </a:xfrm>
        </p:spPr>
        <p:txBody>
          <a:bodyPr>
            <a:noAutofit/>
          </a:bodyPr>
          <a:lstStyle/>
          <a:p>
            <a:pPr algn="l"/>
            <a:r>
              <a:rPr lang="en-US" sz="6000" b="1" dirty="0"/>
              <a:t>  </a:t>
            </a:r>
            <a:r>
              <a:rPr lang="zh-CN" altLang="en-US" sz="6000" b="1" dirty="0"/>
              <a:t>舊約的崇拜：</a:t>
            </a:r>
            <a:endParaRPr lang="en-US" altLang="zh-CN" sz="6000" b="1" dirty="0"/>
          </a:p>
          <a:p>
            <a:pPr algn="l"/>
            <a:r>
              <a:rPr lang="en-US" altLang="zh-CN" sz="6000" b="1" dirty="0"/>
              <a:t>   --</a:t>
            </a:r>
            <a:r>
              <a:rPr lang="zh-CN" altLang="en-US" sz="6000" b="1" dirty="0"/>
              <a:t>上帝是創造主，獨一的真神，</a:t>
            </a:r>
            <a:endParaRPr lang="en-US" altLang="zh-CN" sz="6000" b="1" dirty="0"/>
          </a:p>
          <a:p>
            <a:pPr algn="l"/>
            <a:r>
              <a:rPr lang="en-US" altLang="zh-CN" sz="6000" b="1" dirty="0"/>
              <a:t>      </a:t>
            </a:r>
            <a:r>
              <a:rPr lang="zh-CN" altLang="en-US" sz="6000" b="1" dirty="0"/>
              <a:t>無可比擬</a:t>
            </a:r>
            <a:endParaRPr lang="en-US" altLang="zh-CN" sz="6000" b="1" dirty="0"/>
          </a:p>
          <a:p>
            <a:pPr algn="l"/>
            <a:r>
              <a:rPr lang="en-US" altLang="zh-CN" sz="6000" b="1" dirty="0"/>
              <a:t>   --</a:t>
            </a:r>
            <a:r>
              <a:rPr lang="zh-CN" altLang="en-US" sz="6000" b="1" dirty="0"/>
              <a:t>上帝親自啓示祂</a:t>
            </a:r>
            <a:r>
              <a:rPr lang="zh-CN" altLang="en-US" sz="5400" b="1" dirty="0"/>
              <a:t>自己</a:t>
            </a:r>
            <a:endParaRPr lang="en-US" altLang="zh-CN" sz="5000" b="1" dirty="0"/>
          </a:p>
          <a:p>
            <a:pPr algn="l"/>
            <a:r>
              <a:rPr lang="en-US" altLang="zh-CN" sz="6000" b="1" dirty="0"/>
              <a:t>   -- </a:t>
            </a:r>
            <a:r>
              <a:rPr lang="zh-CN" altLang="en-US" sz="6000" b="1" dirty="0"/>
              <a:t>以出埃及的史實表明上帝的</a:t>
            </a:r>
            <a:endParaRPr lang="en-US" altLang="zh-CN" sz="6000" b="1" dirty="0"/>
          </a:p>
          <a:p>
            <a:pPr algn="l"/>
            <a:r>
              <a:rPr lang="en-US" altLang="zh-CN" sz="6000" b="1" dirty="0"/>
              <a:t>       </a:t>
            </a:r>
            <a:r>
              <a:rPr lang="zh-CN" altLang="en-US" sz="6000" b="1" dirty="0"/>
              <a:t>救贖及恩典</a:t>
            </a:r>
            <a:endParaRPr lang="en-US" altLang="zh-CN" sz="6000" b="1" dirty="0"/>
          </a:p>
        </p:txBody>
      </p:sp>
    </p:spTree>
    <p:extLst>
      <p:ext uri="{BB962C8B-B14F-4D97-AF65-F5344CB8AC3E}">
        <p14:creationId xmlns:p14="http://schemas.microsoft.com/office/powerpoint/2010/main" val="33671429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1692" y="308690"/>
            <a:ext cx="11271739" cy="5687663"/>
          </a:xfrm>
        </p:spPr>
        <p:txBody>
          <a:bodyPr>
            <a:noAutofit/>
          </a:bodyPr>
          <a:lstStyle/>
          <a:p>
            <a:pPr algn="l"/>
            <a:r>
              <a:rPr lang="en-US" sz="6000" b="1" dirty="0"/>
              <a:t>  </a:t>
            </a:r>
            <a:r>
              <a:rPr lang="zh-CN" altLang="en-US" sz="6000" b="1" dirty="0"/>
              <a:t>一個在舊約中的崇拜範例：</a:t>
            </a:r>
            <a:endParaRPr lang="en-US" altLang="zh-CN" sz="6000" b="1" dirty="0"/>
          </a:p>
          <a:p>
            <a:pPr algn="l"/>
            <a:r>
              <a:rPr lang="en-US" altLang="zh-CN" sz="4000" b="1" dirty="0"/>
              <a:t>  </a:t>
            </a:r>
            <a:r>
              <a:rPr lang="zh-CN" altLang="en-US" sz="4000" b="1" dirty="0"/>
              <a:t>以賽亞書</a:t>
            </a:r>
            <a:r>
              <a:rPr lang="en-US" altLang="zh-CN" sz="4000" b="1" dirty="0"/>
              <a:t>6:1-9</a:t>
            </a:r>
          </a:p>
          <a:p>
            <a:pPr algn="l"/>
            <a:r>
              <a:rPr lang="en-US" altLang="zh-CN" sz="4000" b="1" dirty="0"/>
              <a:t>1 </a:t>
            </a:r>
            <a:r>
              <a:rPr lang="zh-TW" altLang="en-US" sz="4000" b="1" dirty="0"/>
              <a:t>當 烏 西 雅 王 崩 的 那 年 ， 我 見 主 坐 在 高 高 的 寶 座 上 。 他 的 衣 裳 垂 下 ， 遮 滿 聖 殿 。</a:t>
            </a:r>
          </a:p>
          <a:p>
            <a:pPr algn="l"/>
            <a:endParaRPr lang="zh-TW" altLang="en-US" sz="4000" b="1" dirty="0"/>
          </a:p>
          <a:p>
            <a:pPr algn="l"/>
            <a:r>
              <a:rPr lang="en-US" altLang="zh-TW" sz="4000" b="1" dirty="0"/>
              <a:t>2 </a:t>
            </a:r>
            <a:r>
              <a:rPr lang="zh-TW" altLang="en-US" sz="4000" b="1" dirty="0"/>
              <a:t>其 上 有 撒 拉 弗 侍 立 ， 各 有 六 個 翅 膀 ： 用 兩 個 翅 膀 遮 臉 ， 兩 個 翅 膀 遮 腳 ， 兩 個 翅 膀 飛 翔 ；</a:t>
            </a:r>
          </a:p>
          <a:p>
            <a:pPr algn="l"/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324797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1692" y="308690"/>
            <a:ext cx="11271739" cy="5687663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/>
              <a:t>3 </a:t>
            </a:r>
            <a:r>
              <a:rPr lang="zh-TW" altLang="en-US" sz="4000" b="1" dirty="0"/>
              <a:t>彼 此 呼 喊 說 ： 聖 哉 ！ 聖 哉 ！ 聖 哉 ！ 萬 軍 之 耶 和 華 ； 他 的 榮 光 充 滿 全 地 ！</a:t>
            </a:r>
          </a:p>
          <a:p>
            <a:pPr algn="l"/>
            <a:endParaRPr lang="zh-TW" altLang="en-US" sz="4000" b="1" dirty="0"/>
          </a:p>
          <a:p>
            <a:pPr algn="l"/>
            <a:r>
              <a:rPr lang="en-US" altLang="zh-TW" sz="4000" b="1" dirty="0"/>
              <a:t>4 </a:t>
            </a:r>
            <a:r>
              <a:rPr lang="zh-TW" altLang="en-US" sz="4000" b="1" dirty="0"/>
              <a:t>因 呼 喊 者 的 聲 音 ， 門 檻 的 根 基 震 動 ， 殿 充 滿 了 煙 雲 。</a:t>
            </a:r>
          </a:p>
          <a:p>
            <a:pPr algn="l"/>
            <a:endParaRPr lang="zh-TW" altLang="en-US" sz="4000" b="1" dirty="0"/>
          </a:p>
          <a:p>
            <a:pPr algn="l"/>
            <a:r>
              <a:rPr lang="en-US" altLang="zh-TW" sz="4000" b="1" dirty="0"/>
              <a:t>5 </a:t>
            </a:r>
            <a:r>
              <a:rPr lang="zh-TW" altLang="en-US" sz="4000" b="1" dirty="0"/>
              <a:t>那 時 我 說 ： 禍 哉 ！ 我 滅 亡 了 ！ 因 為 我 是 嘴 唇 不 潔 的 人 ， 又 住 在 嘴 唇 不 潔 的 民 中 ， 又 因 我 眼 見 大 君 王 ─ 萬 軍 之 耶 和 華 。</a:t>
            </a:r>
          </a:p>
          <a:p>
            <a:pPr algn="l"/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980722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1692" y="308690"/>
            <a:ext cx="11271739" cy="5687663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/>
              <a:t>6 </a:t>
            </a:r>
            <a:r>
              <a:rPr lang="zh-TW" altLang="en-US" sz="4000" b="1" dirty="0"/>
              <a:t>有 一 撒 拉 弗 飛 到 我 跟 前 ， 手 裡 拿 著 紅 炭 ， 是 用 火 剪 從 壇 上 取 下 來 的 ，</a:t>
            </a:r>
          </a:p>
          <a:p>
            <a:pPr algn="l"/>
            <a:endParaRPr lang="zh-TW" altLang="en-US" sz="4000" b="1" dirty="0"/>
          </a:p>
          <a:p>
            <a:pPr algn="l"/>
            <a:r>
              <a:rPr lang="en-US" altLang="zh-TW" sz="4000" b="1" dirty="0"/>
              <a:t>7 </a:t>
            </a:r>
            <a:r>
              <a:rPr lang="zh-TW" altLang="en-US" sz="4000" b="1" dirty="0"/>
              <a:t>將 炭 沾 我 的 口 ， 說 ： 看 哪 ， 這 炭 沾 了 你 的 嘴 ， 你 的 罪 孽 便 除 掉 ， 你 的 罪 惡 就 赦 免 了 。</a:t>
            </a:r>
          </a:p>
          <a:p>
            <a:pPr algn="l"/>
            <a:endParaRPr lang="zh-TW" altLang="en-US" sz="4000" b="1" dirty="0"/>
          </a:p>
          <a:p>
            <a:pPr algn="l"/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499143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1692" y="308690"/>
            <a:ext cx="11271739" cy="5687663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/>
              <a:t>8 </a:t>
            </a:r>
            <a:r>
              <a:rPr lang="zh-TW" altLang="en-US" sz="4000" b="1" dirty="0"/>
              <a:t>我 又 聽 見 主 的 聲 音 說 ： 我 可 以 差 遣 誰 呢 ？ 誰 肯 為 我 們 去 呢 ？ 我 說 ： 我 在 這 裡 ， 請 差 遣 我 ！</a:t>
            </a:r>
          </a:p>
          <a:p>
            <a:pPr algn="l"/>
            <a:endParaRPr lang="zh-TW" altLang="en-US" sz="4000" b="1" dirty="0"/>
          </a:p>
          <a:p>
            <a:pPr algn="l"/>
            <a:r>
              <a:rPr lang="en-US" altLang="zh-TW" sz="4000" b="1" dirty="0"/>
              <a:t>9 </a:t>
            </a:r>
            <a:r>
              <a:rPr lang="zh-TW" altLang="en-US" sz="4000" b="1" dirty="0"/>
              <a:t>他 說 ： 你 去 告 訴 這 百 姓 說 ： 你 們 聽 是 要 聽 見 ， 卻 不 明 白 ； 看 是 要 看 見 ， 卻 不 曉 得 。</a:t>
            </a:r>
            <a:endParaRPr lang="en-US" altLang="zh-CN" sz="4000" b="1" dirty="0"/>
          </a:p>
        </p:txBody>
      </p:sp>
    </p:spTree>
    <p:extLst>
      <p:ext uri="{BB962C8B-B14F-4D97-AF65-F5344CB8AC3E}">
        <p14:creationId xmlns:p14="http://schemas.microsoft.com/office/powerpoint/2010/main" val="5205273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1692" y="308690"/>
            <a:ext cx="11271739" cy="5687663"/>
          </a:xfrm>
        </p:spPr>
        <p:txBody>
          <a:bodyPr>
            <a:noAutofit/>
          </a:bodyPr>
          <a:lstStyle/>
          <a:p>
            <a:pPr algn="l"/>
            <a:r>
              <a:rPr lang="en-US" sz="6000" b="1" dirty="0"/>
              <a:t>  </a:t>
            </a:r>
            <a:r>
              <a:rPr lang="zh-CN" altLang="en-US" sz="6000" b="1" dirty="0"/>
              <a:t>一個在舊約中的崇拜範例：</a:t>
            </a:r>
            <a:endParaRPr lang="en-US" altLang="zh-CN" sz="6000" b="1" dirty="0"/>
          </a:p>
          <a:p>
            <a:pPr algn="l"/>
            <a:r>
              <a:rPr lang="en-US" altLang="zh-CN" sz="4000" b="1" dirty="0"/>
              <a:t>  </a:t>
            </a:r>
            <a:r>
              <a:rPr lang="zh-CN" altLang="en-US" sz="4000" b="1" dirty="0"/>
              <a:t>以賽亞書</a:t>
            </a:r>
            <a:r>
              <a:rPr lang="en-US" altLang="zh-CN" sz="4000" b="1" dirty="0"/>
              <a:t>6:1-9</a:t>
            </a:r>
          </a:p>
          <a:p>
            <a:pPr algn="l"/>
            <a:endParaRPr lang="en-US" altLang="zh-CN" sz="4000" b="1" dirty="0">
              <a:solidFill>
                <a:srgbClr val="FF0000"/>
              </a:solidFill>
            </a:endParaRPr>
          </a:p>
          <a:p>
            <a:pPr algn="l"/>
            <a:r>
              <a:rPr lang="zh-CN" altLang="en-US" sz="5000" b="1" dirty="0">
                <a:solidFill>
                  <a:srgbClr val="FF0000"/>
                </a:solidFill>
              </a:rPr>
              <a:t>上帝的臨在</a:t>
            </a:r>
            <a:endParaRPr lang="en-US" altLang="zh-CN" sz="5000" b="1" dirty="0">
              <a:solidFill>
                <a:srgbClr val="FF0000"/>
              </a:solidFill>
            </a:endParaRPr>
          </a:p>
          <a:p>
            <a:pPr algn="l"/>
            <a:r>
              <a:rPr lang="en-US" altLang="zh-CN" sz="4000" b="1" dirty="0"/>
              <a:t>1 </a:t>
            </a:r>
            <a:r>
              <a:rPr lang="zh-TW" altLang="en-US" sz="4000" b="1" dirty="0"/>
              <a:t>當 烏 西 雅 王 崩 的 那 年 ， 我 見 主 坐 在 高 高 的 寶 座 上 。 他 的 衣 裳 垂 下 ， 遮 滿 聖 殿 。</a:t>
            </a:r>
          </a:p>
          <a:p>
            <a:pPr algn="l"/>
            <a:endParaRPr lang="zh-TW" altLang="en-US" sz="4000" b="1" dirty="0"/>
          </a:p>
          <a:p>
            <a:pPr algn="l"/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576156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1692" y="308690"/>
            <a:ext cx="11271739" cy="5687663"/>
          </a:xfrm>
        </p:spPr>
        <p:txBody>
          <a:bodyPr>
            <a:noAutofit/>
          </a:bodyPr>
          <a:lstStyle/>
          <a:p>
            <a:pPr algn="l"/>
            <a:r>
              <a:rPr lang="zh-CN" altLang="en-US" sz="5000" b="1" dirty="0">
                <a:solidFill>
                  <a:srgbClr val="FF0000"/>
                </a:solidFill>
              </a:rPr>
              <a:t>讚美真神</a:t>
            </a:r>
            <a:endParaRPr lang="en-US" altLang="zh-TW" sz="5000" b="1" dirty="0">
              <a:solidFill>
                <a:srgbClr val="FF0000"/>
              </a:solidFill>
            </a:endParaRPr>
          </a:p>
          <a:p>
            <a:pPr algn="l"/>
            <a:r>
              <a:rPr lang="en-US" altLang="zh-TW" sz="4000" b="1" dirty="0"/>
              <a:t>2 </a:t>
            </a:r>
            <a:r>
              <a:rPr lang="zh-TW" altLang="en-US" sz="4000" b="1" dirty="0"/>
              <a:t>其 上 有 撒 拉 弗 侍 立 ， 各 有 六 個 翅 膀 ： 用 兩 個 翅 膀 遮 臉 ， 兩 個 翅 膀 遮 腳 ， 兩 個 翅 膀 飛 翔 ；</a:t>
            </a:r>
          </a:p>
          <a:p>
            <a:pPr algn="l"/>
            <a:endParaRPr lang="en-US" altLang="zh-TW" sz="4000" b="1" dirty="0"/>
          </a:p>
          <a:p>
            <a:pPr algn="l"/>
            <a:r>
              <a:rPr lang="en-US" altLang="zh-TW" sz="4000" b="1" dirty="0"/>
              <a:t>3 </a:t>
            </a:r>
            <a:r>
              <a:rPr lang="zh-TW" altLang="en-US" sz="4000" b="1" dirty="0"/>
              <a:t>彼 此 呼 喊 說 ： 聖 哉 ！ 聖 哉 ！ 聖 哉 ！ 萬 軍 之 耶 和 華 ； 他 的 榮 光 充 滿 全 地 ！</a:t>
            </a:r>
          </a:p>
          <a:p>
            <a:pPr algn="l"/>
            <a:endParaRPr lang="zh-TW" altLang="en-US" sz="4000" b="1" dirty="0"/>
          </a:p>
          <a:p>
            <a:pPr algn="l"/>
            <a:r>
              <a:rPr lang="en-US" altLang="zh-TW" sz="4000" b="1" dirty="0"/>
              <a:t>4 </a:t>
            </a:r>
            <a:r>
              <a:rPr lang="zh-TW" altLang="en-US" sz="4000" b="1" dirty="0"/>
              <a:t>因 呼 喊 者 的 聲 音 ， 門 檻 的 根 基 震 動 ， 殿 充 滿 了 煙 雲 。</a:t>
            </a:r>
          </a:p>
          <a:p>
            <a:pPr algn="l"/>
            <a:endParaRPr lang="zh-TW" altLang="en-US" sz="4000" b="1" dirty="0"/>
          </a:p>
          <a:p>
            <a:pPr algn="l"/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577959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1692" y="308690"/>
            <a:ext cx="11271739" cy="5687663"/>
          </a:xfrm>
        </p:spPr>
        <p:txBody>
          <a:bodyPr>
            <a:noAutofit/>
          </a:bodyPr>
          <a:lstStyle/>
          <a:p>
            <a:pPr algn="l"/>
            <a:r>
              <a:rPr lang="zh-CN" altLang="en-US" sz="5000" b="1" dirty="0">
                <a:solidFill>
                  <a:srgbClr val="FF0000"/>
                </a:solidFill>
              </a:rPr>
              <a:t>認罪及代禱</a:t>
            </a:r>
            <a:endParaRPr lang="en-US" altLang="zh-CN" sz="5000" b="1" dirty="0">
              <a:solidFill>
                <a:srgbClr val="FF0000"/>
              </a:solidFill>
            </a:endParaRPr>
          </a:p>
          <a:p>
            <a:pPr algn="l"/>
            <a:endParaRPr lang="zh-TW" altLang="en-US" sz="5000" b="1" dirty="0">
              <a:solidFill>
                <a:srgbClr val="FF0000"/>
              </a:solidFill>
            </a:endParaRPr>
          </a:p>
          <a:p>
            <a:pPr algn="l"/>
            <a:r>
              <a:rPr lang="en-US" altLang="zh-TW" sz="4000" b="1" dirty="0"/>
              <a:t>5 </a:t>
            </a:r>
            <a:r>
              <a:rPr lang="zh-TW" altLang="en-US" sz="4000" b="1" dirty="0"/>
              <a:t>那 時 我 說 ： 禍 哉 ！ 我 滅 亡 了 ！ 因 為 我 是 嘴 唇 不 潔 的 人 ， 又 住 在 嘴 唇 不 潔 的 民 中 ， 又 因 我 眼 見 大 君 王 ─ 萬 軍 之 耶 和 華 。</a:t>
            </a:r>
          </a:p>
          <a:p>
            <a:pPr algn="l"/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196058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1692" y="308690"/>
            <a:ext cx="11271739" cy="5687663"/>
          </a:xfrm>
        </p:spPr>
        <p:txBody>
          <a:bodyPr>
            <a:noAutofit/>
          </a:bodyPr>
          <a:lstStyle/>
          <a:p>
            <a:pPr algn="l"/>
            <a:r>
              <a:rPr lang="zh-CN" altLang="en-US" sz="5000" b="1" dirty="0">
                <a:solidFill>
                  <a:srgbClr val="FF0000"/>
                </a:solidFill>
              </a:rPr>
              <a:t>上帝赦罪</a:t>
            </a:r>
            <a:endParaRPr lang="en-US" altLang="zh-TW" sz="5000" b="1" dirty="0">
              <a:solidFill>
                <a:srgbClr val="FF0000"/>
              </a:solidFill>
            </a:endParaRPr>
          </a:p>
          <a:p>
            <a:pPr algn="l"/>
            <a:endParaRPr lang="en-US" altLang="zh-TW" sz="4000" b="1" dirty="0"/>
          </a:p>
          <a:p>
            <a:pPr algn="l"/>
            <a:r>
              <a:rPr lang="en-US" altLang="zh-TW" sz="4000" b="1" dirty="0"/>
              <a:t>6 </a:t>
            </a:r>
            <a:r>
              <a:rPr lang="zh-TW" altLang="en-US" sz="4000" b="1" dirty="0"/>
              <a:t>有 一 撒 拉 弗 飛 到 我 跟 前 ， 手 裡 拿 著 紅 炭 ， 是 用 火 剪 從 壇 上 取 下 來 的 ，</a:t>
            </a:r>
          </a:p>
          <a:p>
            <a:pPr algn="l"/>
            <a:endParaRPr lang="zh-TW" altLang="en-US" sz="4000" b="1" dirty="0"/>
          </a:p>
          <a:p>
            <a:pPr algn="l"/>
            <a:r>
              <a:rPr lang="en-US" altLang="zh-TW" sz="4000" b="1" dirty="0"/>
              <a:t>7 </a:t>
            </a:r>
            <a:r>
              <a:rPr lang="zh-TW" altLang="en-US" sz="4000" b="1" dirty="0"/>
              <a:t>將 炭 沾 我 的 口 ， 說 ： 看 哪 ， 這 炭 沾 了 你 的 嘴 ， 你 的 罪 孽 便 除 掉 ， 你 的 罪 惡 就 赦 免 了 。</a:t>
            </a:r>
          </a:p>
          <a:p>
            <a:pPr algn="l"/>
            <a:endParaRPr lang="zh-TW" altLang="en-US" sz="4000" b="1" dirty="0"/>
          </a:p>
          <a:p>
            <a:pPr algn="l"/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02137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68215" y="861645"/>
            <a:ext cx="10814539" cy="5345723"/>
          </a:xfrm>
        </p:spPr>
        <p:txBody>
          <a:bodyPr>
            <a:noAutofit/>
          </a:bodyPr>
          <a:lstStyle/>
          <a:p>
            <a:pPr marL="914400" indent="-914400" algn="l">
              <a:buAutoNum type="arabicPeriod"/>
            </a:pPr>
            <a:r>
              <a:rPr lang="zh-TW" altLang="en-US" sz="4800" dirty="0"/>
              <a:t>親近上帝，來到祂的聖所讚美祂</a:t>
            </a:r>
            <a:endParaRPr lang="en-US" altLang="zh-TW" sz="4800" dirty="0"/>
          </a:p>
          <a:p>
            <a:pPr algn="l"/>
            <a:r>
              <a:rPr lang="en-US" sz="4800" dirty="0"/>
              <a:t>      </a:t>
            </a:r>
            <a:r>
              <a:rPr lang="en-US" altLang="zh-CN" sz="4800" dirty="0"/>
              <a:t>Worship --  Worth + ship</a:t>
            </a:r>
          </a:p>
          <a:p>
            <a:pPr algn="l"/>
            <a:r>
              <a:rPr lang="en-US" altLang="zh-CN" sz="4800" dirty="0"/>
              <a:t>       </a:t>
            </a:r>
            <a:r>
              <a:rPr lang="zh-CN" altLang="en-US" sz="4800" dirty="0"/>
              <a:t>所以敬拜神是指把神應得和配得的         </a:t>
            </a:r>
            <a:endParaRPr lang="en-US" altLang="zh-CN" sz="4800" dirty="0"/>
          </a:p>
          <a:p>
            <a:pPr algn="l"/>
            <a:r>
              <a:rPr lang="en-US" altLang="zh-CN" sz="4800" dirty="0"/>
              <a:t>       </a:t>
            </a:r>
            <a:r>
              <a:rPr lang="zh-CN" altLang="en-US" sz="4800" dirty="0"/>
              <a:t>榮耀歸給祂。</a:t>
            </a:r>
            <a:endParaRPr lang="en-US" altLang="zh-CN" sz="4800" dirty="0"/>
          </a:p>
          <a:p>
            <a:pPr algn="l"/>
            <a:r>
              <a:rPr lang="en-US" altLang="zh-CN" sz="4800" dirty="0"/>
              <a:t>       </a:t>
            </a:r>
            <a:r>
              <a:rPr lang="en-US" altLang="zh-CN" sz="4800" dirty="0" err="1"/>
              <a:t>hishtaway</a:t>
            </a:r>
            <a:r>
              <a:rPr lang="en-US" altLang="zh-CN" sz="4800" dirty="0"/>
              <a:t> </a:t>
            </a:r>
            <a:r>
              <a:rPr lang="zh-CN" altLang="en-US" sz="3200" dirty="0"/>
              <a:t>有鞠躬、吻手之意，表示謙卑；</a:t>
            </a:r>
            <a:endParaRPr lang="en-US" altLang="zh-CN" sz="3200" dirty="0"/>
          </a:p>
          <a:p>
            <a:pPr algn="l"/>
            <a:r>
              <a:rPr lang="en-US" sz="3200" dirty="0"/>
              <a:t>          </a:t>
            </a:r>
            <a:r>
              <a:rPr lang="en-US" sz="4800" dirty="0"/>
              <a:t> </a:t>
            </a:r>
            <a:r>
              <a:rPr lang="en-US" sz="4800" dirty="0" err="1"/>
              <a:t>proskynein</a:t>
            </a:r>
            <a:r>
              <a:rPr lang="zh-CN" altLang="en-US" sz="3200" dirty="0"/>
              <a:t>俯伏跪拜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98019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1692" y="308690"/>
            <a:ext cx="11271739" cy="5687663"/>
          </a:xfrm>
        </p:spPr>
        <p:txBody>
          <a:bodyPr>
            <a:noAutofit/>
          </a:bodyPr>
          <a:lstStyle/>
          <a:p>
            <a:pPr algn="l"/>
            <a:r>
              <a:rPr lang="zh-CN" altLang="en-US" sz="5000" b="1" dirty="0">
                <a:solidFill>
                  <a:srgbClr val="FF0000"/>
                </a:solidFill>
              </a:rPr>
              <a:t>聆聽上主的聖言</a:t>
            </a:r>
            <a:endParaRPr lang="en-US" altLang="zh-TW" sz="5000" b="1" dirty="0">
              <a:solidFill>
                <a:srgbClr val="FF0000"/>
              </a:solidFill>
            </a:endParaRPr>
          </a:p>
          <a:p>
            <a:pPr algn="l"/>
            <a:endParaRPr lang="en-US" altLang="zh-TW" sz="4000" b="1" dirty="0"/>
          </a:p>
          <a:p>
            <a:pPr algn="l"/>
            <a:r>
              <a:rPr lang="en-US" altLang="zh-TW" sz="4000" b="1" dirty="0"/>
              <a:t>8 </a:t>
            </a:r>
            <a:r>
              <a:rPr lang="zh-TW" altLang="en-US" sz="4000" b="1" dirty="0"/>
              <a:t>我 又 聽 見 主 的 聲 音 說 ： 我 可 以 差 遣 誰 呢 ？ 誰 肯 為 我 們 去 呢 ？ </a:t>
            </a:r>
            <a:endParaRPr lang="en-US" altLang="zh-TW" sz="4000" b="1" dirty="0"/>
          </a:p>
          <a:p>
            <a:pPr algn="l"/>
            <a:endParaRPr lang="en-US" altLang="zh-TW" sz="4000" b="1" dirty="0"/>
          </a:p>
          <a:p>
            <a:pPr algn="l"/>
            <a:r>
              <a:rPr lang="zh-CN" altLang="en-US" sz="5000" b="1" dirty="0">
                <a:solidFill>
                  <a:srgbClr val="FF0000"/>
                </a:solidFill>
              </a:rPr>
              <a:t>回應與奉獻</a:t>
            </a:r>
            <a:endParaRPr lang="en-US" altLang="zh-CN" sz="5000" b="1" dirty="0">
              <a:solidFill>
                <a:srgbClr val="FF0000"/>
              </a:solidFill>
            </a:endParaRPr>
          </a:p>
          <a:p>
            <a:pPr algn="l"/>
            <a:endParaRPr lang="en-US" altLang="zh-TW" sz="5000" b="1" dirty="0">
              <a:solidFill>
                <a:srgbClr val="FF0000"/>
              </a:solidFill>
            </a:endParaRPr>
          </a:p>
          <a:p>
            <a:pPr algn="l"/>
            <a:r>
              <a:rPr lang="zh-TW" altLang="en-US" sz="4000" b="1" dirty="0"/>
              <a:t>我 說 ： 我 在 這 裡 ， 請 差 遣 我 ！</a:t>
            </a:r>
          </a:p>
          <a:p>
            <a:pPr algn="l"/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8108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25415" y="1117583"/>
            <a:ext cx="10099431" cy="1655762"/>
          </a:xfrm>
        </p:spPr>
        <p:txBody>
          <a:bodyPr>
            <a:noAutofit/>
          </a:bodyPr>
          <a:lstStyle/>
          <a:p>
            <a:pPr algn="l"/>
            <a:r>
              <a:rPr lang="en-US" altLang="zh-TW" sz="4800" b="1" dirty="0"/>
              <a:t>John E Burkhart</a:t>
            </a:r>
            <a:r>
              <a:rPr lang="zh-TW" altLang="en-US" sz="4800" b="1" dirty="0"/>
              <a:t>：</a:t>
            </a:r>
            <a:endParaRPr lang="en-US" altLang="zh-TW" sz="4800" b="1" dirty="0"/>
          </a:p>
          <a:p>
            <a:pPr algn="l"/>
            <a:r>
              <a:rPr lang="zh-TW" altLang="en-US" sz="4800" b="1" dirty="0"/>
              <a:t>禮拜是對上帝過去所完成，現在正在進行以及未來所應許之事的讚美與回應。禮拜包含了感謝，再聆聽與宣揚</a:t>
            </a:r>
            <a:r>
              <a:rPr lang="en-US" altLang="zh-TW" sz="4800" b="1" dirty="0"/>
              <a:t>—</a:t>
            </a:r>
            <a:r>
              <a:rPr lang="zh-TW" altLang="en-US" sz="4800" b="1" dirty="0"/>
              <a:t>被造者對永恆的回應。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674587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25415" y="1117583"/>
            <a:ext cx="10099431" cy="1655762"/>
          </a:xfrm>
        </p:spPr>
        <p:txBody>
          <a:bodyPr>
            <a:noAutofit/>
          </a:bodyPr>
          <a:lstStyle/>
          <a:p>
            <a:pPr algn="l"/>
            <a:r>
              <a:rPr lang="zh-TW" altLang="en-US" sz="4800" b="1" dirty="0"/>
              <a:t>禮拜</a:t>
            </a:r>
            <a:r>
              <a:rPr lang="zh-CN" altLang="en-US" sz="4800" b="1" dirty="0"/>
              <a:t>：</a:t>
            </a:r>
            <a:endParaRPr lang="en-US" altLang="zh-CN" sz="4800" b="1" dirty="0"/>
          </a:p>
          <a:p>
            <a:pPr algn="l"/>
            <a:r>
              <a:rPr lang="en-US" altLang="zh-CN" sz="4800" b="1" dirty="0"/>
              <a:t>--</a:t>
            </a:r>
            <a:r>
              <a:rPr lang="zh-CN" altLang="en-US" sz="4800" b="1" dirty="0"/>
              <a:t>上帝顯現自己</a:t>
            </a:r>
            <a:r>
              <a:rPr lang="en-US" altLang="zh-CN" sz="4800" b="1" dirty="0"/>
              <a:t>/</a:t>
            </a:r>
            <a:r>
              <a:rPr lang="zh-CN" altLang="en-US" sz="4800" b="1" dirty="0"/>
              <a:t>呼召我們</a:t>
            </a:r>
            <a:endParaRPr lang="en-US" altLang="zh-CN" sz="4800" b="1" dirty="0"/>
          </a:p>
          <a:p>
            <a:pPr algn="l"/>
            <a:r>
              <a:rPr lang="en-US" altLang="zh-CN" sz="4800" b="1" dirty="0"/>
              <a:t>--</a:t>
            </a:r>
            <a:r>
              <a:rPr lang="zh-CN" altLang="en-US" sz="4800" b="1" dirty="0"/>
              <a:t>我們回應</a:t>
            </a:r>
            <a:endParaRPr lang="en-US" altLang="zh-CN" sz="4800" b="1" dirty="0"/>
          </a:p>
          <a:p>
            <a:pPr algn="l"/>
            <a:r>
              <a:rPr lang="en-US" altLang="zh-CN" sz="4800" b="1" dirty="0"/>
              <a:t>--</a:t>
            </a:r>
            <a:r>
              <a:rPr lang="zh-CN" altLang="en-US" sz="4800" b="1" dirty="0"/>
              <a:t>約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64006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5847" y="369277"/>
            <a:ext cx="11852030" cy="2404067"/>
          </a:xfrm>
        </p:spPr>
        <p:txBody>
          <a:bodyPr>
            <a:noAutofit/>
          </a:bodyPr>
          <a:lstStyle/>
          <a:p>
            <a:pPr algn="l"/>
            <a:r>
              <a:rPr lang="zh-TW" altLang="en-US" sz="2500" b="1" dirty="0"/>
              <a:t>詩 篇 </a:t>
            </a:r>
            <a:r>
              <a:rPr lang="en-US" altLang="zh-TW" sz="2500" b="1" dirty="0"/>
              <a:t>98 </a:t>
            </a:r>
          </a:p>
          <a:p>
            <a:pPr algn="l"/>
            <a:r>
              <a:rPr lang="en-US" altLang="zh-TW" sz="2500" b="1" dirty="0"/>
              <a:t>98 </a:t>
            </a:r>
            <a:r>
              <a:rPr lang="zh-TW" altLang="en-US" sz="2500" b="1" dirty="0"/>
              <a:t>（ 一 篇 詩 。 ） 你 們 要 向 耶 和 華 唱 新 歌 ！ 因 為 他 行 過 奇 妙 的 事 ； 他 的 右 手 和 聖 臂 施 行 救 恩 。</a:t>
            </a:r>
          </a:p>
          <a:p>
            <a:pPr algn="l"/>
            <a:r>
              <a:rPr lang="en-US" altLang="zh-TW" sz="2500" b="1" dirty="0"/>
              <a:t>2 </a:t>
            </a:r>
            <a:r>
              <a:rPr lang="zh-TW" altLang="en-US" sz="2500" b="1" dirty="0"/>
              <a:t>耶 和 華 發 明 了 他 的 救 恩 ， 在 列 邦 人 眼 前 顯 出 公 義 ；</a:t>
            </a:r>
          </a:p>
          <a:p>
            <a:pPr algn="l"/>
            <a:r>
              <a:rPr lang="en-US" altLang="zh-TW" sz="2500" b="1" dirty="0"/>
              <a:t>3 </a:t>
            </a:r>
            <a:r>
              <a:rPr lang="zh-TW" altLang="en-US" sz="2500" b="1" dirty="0"/>
              <a:t>記 念 他 向 以 色 列 家 所 發 的 慈 愛 ， 所 憑 的 信 實 。 地 的 四 極 都 看 見 我 們 神 的 救 恩 。</a:t>
            </a:r>
          </a:p>
          <a:p>
            <a:pPr algn="l"/>
            <a:r>
              <a:rPr lang="en-US" altLang="zh-TW" sz="2500" b="1" dirty="0"/>
              <a:t>4 </a:t>
            </a:r>
            <a:r>
              <a:rPr lang="zh-TW" altLang="en-US" sz="2500" b="1" dirty="0"/>
              <a:t>全 地 都 要 向 耶 和 華 歡 樂 ； 要 發 起 大 聲 ， 歡 呼 歌 頌 ！</a:t>
            </a:r>
          </a:p>
          <a:p>
            <a:pPr algn="l"/>
            <a:r>
              <a:rPr lang="en-US" altLang="zh-TW" sz="2500" b="1" dirty="0"/>
              <a:t>5 </a:t>
            </a:r>
            <a:r>
              <a:rPr lang="zh-TW" altLang="en-US" sz="2500" b="1" dirty="0"/>
              <a:t>要 用 琴 歌 頌 耶 和 華 ， 用 琴 和 詩 歌 的 聲 音 歌 頌 他 ！</a:t>
            </a:r>
          </a:p>
          <a:p>
            <a:pPr algn="l"/>
            <a:r>
              <a:rPr lang="en-US" altLang="zh-TW" sz="2500" b="1" dirty="0"/>
              <a:t>6 </a:t>
            </a:r>
            <a:r>
              <a:rPr lang="zh-TW" altLang="en-US" sz="2500" b="1" dirty="0"/>
              <a:t>用 號 和 角 聲 ， 在 大 君 王 耶 和 華 面 前 歡 呼 ！</a:t>
            </a:r>
          </a:p>
          <a:p>
            <a:pPr algn="l"/>
            <a:r>
              <a:rPr lang="en-US" altLang="zh-TW" sz="2500" b="1" dirty="0"/>
              <a:t>7 </a:t>
            </a:r>
            <a:r>
              <a:rPr lang="zh-TW" altLang="en-US" sz="2500" b="1" dirty="0"/>
              <a:t>願 海 和 其 中 所 充 滿 的 澎 湃 ； 世 界 和 住 在 其 間 的 也 要 發 聲 。</a:t>
            </a:r>
          </a:p>
          <a:p>
            <a:pPr algn="l"/>
            <a:r>
              <a:rPr lang="en-US" altLang="zh-TW" sz="2500" b="1" dirty="0"/>
              <a:t>8 </a:t>
            </a:r>
            <a:r>
              <a:rPr lang="zh-TW" altLang="en-US" sz="2500" b="1" dirty="0"/>
              <a:t>願 大 水 拍 手 ； 願 諸 山 在 耶 和 華 面 前 一 同 歡 呼 ；</a:t>
            </a:r>
          </a:p>
          <a:p>
            <a:pPr algn="l"/>
            <a:r>
              <a:rPr lang="en-US" altLang="zh-TW" sz="2500" b="1" dirty="0"/>
              <a:t>9 </a:t>
            </a:r>
            <a:r>
              <a:rPr lang="zh-TW" altLang="en-US" sz="2500" b="1" dirty="0"/>
              <a:t>因 為 他 來 要 審 判 遍 地 。 他 要 按 公 義 審 判 世 界 ， 按 公 正 審 判 萬 民 。</a:t>
            </a:r>
          </a:p>
        </p:txBody>
      </p:sp>
    </p:spTree>
    <p:extLst>
      <p:ext uri="{BB962C8B-B14F-4D97-AF65-F5344CB8AC3E}">
        <p14:creationId xmlns:p14="http://schemas.microsoft.com/office/powerpoint/2010/main" val="93601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5847" y="369277"/>
            <a:ext cx="11852030" cy="2404067"/>
          </a:xfrm>
        </p:spPr>
        <p:txBody>
          <a:bodyPr>
            <a:noAutofit/>
          </a:bodyPr>
          <a:lstStyle/>
          <a:p>
            <a:pPr algn="l"/>
            <a:r>
              <a:rPr lang="zh-TW" altLang="en-US" sz="2500" b="1" dirty="0"/>
              <a:t>詩 篇 </a:t>
            </a:r>
            <a:r>
              <a:rPr lang="en-US" altLang="zh-TW" sz="2500" b="1" dirty="0"/>
              <a:t>95 </a:t>
            </a:r>
          </a:p>
          <a:p>
            <a:pPr algn="l"/>
            <a:r>
              <a:rPr lang="en-US" altLang="zh-TW" sz="2500" b="1" dirty="0"/>
              <a:t>95 </a:t>
            </a:r>
            <a:r>
              <a:rPr lang="zh-TW" altLang="en-US" sz="2500" b="1" dirty="0"/>
              <a:t>來 啊 ， 我 們 要 向 耶 和 華 歌 唱 ， 向 拯 救 我 們 的 磐 石 歡 呼 ！</a:t>
            </a:r>
          </a:p>
          <a:p>
            <a:pPr algn="l"/>
            <a:r>
              <a:rPr lang="en-US" altLang="zh-TW" sz="2500" b="1" dirty="0"/>
              <a:t>2 </a:t>
            </a:r>
            <a:r>
              <a:rPr lang="zh-TW" altLang="en-US" sz="2500" b="1" dirty="0"/>
              <a:t>我 們 要 來 感 謝 他 ， 用 詩 歌 向 他 歡 呼 ！</a:t>
            </a:r>
          </a:p>
          <a:p>
            <a:pPr algn="l"/>
            <a:r>
              <a:rPr lang="en-US" altLang="zh-TW" sz="2500" b="1" dirty="0"/>
              <a:t>3 </a:t>
            </a:r>
            <a:r>
              <a:rPr lang="zh-TW" altLang="en-US" sz="2500" b="1" dirty="0"/>
              <a:t>因 耶 和 華 為 大 神 ， 為 大 王 ， 超 乎 萬 神 之 上 。</a:t>
            </a:r>
          </a:p>
          <a:p>
            <a:pPr algn="l"/>
            <a:r>
              <a:rPr lang="en-US" altLang="zh-TW" sz="2500" b="1" dirty="0"/>
              <a:t>4 </a:t>
            </a:r>
            <a:r>
              <a:rPr lang="zh-TW" altLang="en-US" sz="2500" b="1" dirty="0"/>
              <a:t>地 的 深 處 在 他 手 中 ； 山 的 高 峰 也 屬 他 。</a:t>
            </a:r>
          </a:p>
          <a:p>
            <a:pPr algn="l"/>
            <a:r>
              <a:rPr lang="en-US" altLang="zh-TW" sz="2500" b="1" dirty="0"/>
              <a:t>5 </a:t>
            </a:r>
            <a:r>
              <a:rPr lang="zh-TW" altLang="en-US" sz="2500" b="1" dirty="0"/>
              <a:t>海 洋 屬 他 ， 是 他 造 的 ； 旱 地 也 是 他 手 造 成 的 。</a:t>
            </a:r>
          </a:p>
          <a:p>
            <a:pPr algn="l"/>
            <a:r>
              <a:rPr lang="en-US" altLang="zh-TW" sz="2500" b="1" dirty="0"/>
              <a:t>6 </a:t>
            </a:r>
            <a:r>
              <a:rPr lang="zh-TW" altLang="en-US" sz="2500" b="1" dirty="0"/>
              <a:t>來 啊 ， 我 們 要 屈 身 敬 拜 ， 在 造 我 們 的 耶 和 華 面 前 跪 下 。</a:t>
            </a:r>
          </a:p>
          <a:p>
            <a:pPr algn="l"/>
            <a:r>
              <a:rPr lang="en-US" altLang="zh-TW" sz="2500" b="1" dirty="0"/>
              <a:t>7 </a:t>
            </a:r>
            <a:r>
              <a:rPr lang="zh-TW" altLang="en-US" sz="2500" b="1" dirty="0"/>
              <a:t>因 為 他 是 我 們 的 神 ； 我 們 是 他 草 場 的 羊 ， 是 他 手 下 的 民 。 惟 願 你 們 今 天 聽 他 的 話 ：</a:t>
            </a:r>
          </a:p>
        </p:txBody>
      </p:sp>
    </p:spTree>
    <p:extLst>
      <p:ext uri="{BB962C8B-B14F-4D97-AF65-F5344CB8AC3E}">
        <p14:creationId xmlns:p14="http://schemas.microsoft.com/office/powerpoint/2010/main" val="850612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2967</Words>
  <Application>Microsoft Office PowerPoint</Application>
  <PresentationFormat>Custom</PresentationFormat>
  <Paragraphs>240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如何參與？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Lam</dc:creator>
  <cp:lastModifiedBy>Harry</cp:lastModifiedBy>
  <cp:revision>12</cp:revision>
  <cp:lastPrinted>2020-02-02T16:36:28Z</cp:lastPrinted>
  <dcterms:created xsi:type="dcterms:W3CDTF">2019-07-14T10:39:20Z</dcterms:created>
  <dcterms:modified xsi:type="dcterms:W3CDTF">2020-02-04T07:13:09Z</dcterms:modified>
</cp:coreProperties>
</file>